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7" r:id="rId2"/>
    <p:sldId id="269" r:id="rId3"/>
    <p:sldId id="267" r:id="rId4"/>
    <p:sldId id="266" r:id="rId5"/>
    <p:sldId id="260" r:id="rId6"/>
    <p:sldId id="268" r:id="rId7"/>
    <p:sldId id="265" r:id="rId8"/>
    <p:sldId id="271" r:id="rId9"/>
    <p:sldId id="296" r:id="rId10"/>
    <p:sldId id="293" r:id="rId11"/>
    <p:sldId id="304" r:id="rId12"/>
    <p:sldId id="294" r:id="rId13"/>
    <p:sldId id="295" r:id="rId14"/>
    <p:sldId id="297" r:id="rId15"/>
    <p:sldId id="274" r:id="rId16"/>
    <p:sldId id="275" r:id="rId17"/>
    <p:sldId id="276" r:id="rId18"/>
    <p:sldId id="277" r:id="rId19"/>
    <p:sldId id="307" r:id="rId20"/>
    <p:sldId id="311" r:id="rId21"/>
    <p:sldId id="308" r:id="rId22"/>
    <p:sldId id="309" r:id="rId23"/>
    <p:sldId id="310" r:id="rId24"/>
    <p:sldId id="302" r:id="rId25"/>
    <p:sldId id="284" r:id="rId26"/>
    <p:sldId id="283" r:id="rId27"/>
    <p:sldId id="273" r:id="rId28"/>
    <p:sldId id="263"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p:scale>
          <a:sx n="60" d="100"/>
          <a:sy n="60" d="100"/>
        </p:scale>
        <p:origin x="-750" y="-24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7/29/2013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F52EBE0-3DD0-7944-A606-4545E9B30F53}" type="slidenum">
              <a:rPr lang="en-GB"/>
              <a:pPr/>
              <a:t>13</a:t>
            </a:fld>
            <a:endParaRPr lang="en-GB"/>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25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28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7/29/2013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7/29/2013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7/29/2013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7/29/2013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7/29/2013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7/29/2013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676237"/>
            <a:ext cx="6400800" cy="1752600"/>
          </a:xfrm>
        </p:spPr>
        <p:txBody>
          <a:bodyPr>
            <a:normAutofit/>
          </a:bodyPr>
          <a:lstStyle/>
          <a:p>
            <a:r>
              <a:rPr lang="en-US" dirty="0" err="1" smtClean="0">
                <a:solidFill>
                  <a:schemeClr val="tx1"/>
                </a:solidFill>
              </a:rPr>
              <a:t>Sesioni</a:t>
            </a:r>
            <a:r>
              <a:rPr lang="en-US" dirty="0" smtClean="0">
                <a:solidFill>
                  <a:schemeClr val="tx1"/>
                </a:solidFill>
              </a:rPr>
              <a:t> 1.1.1</a:t>
            </a:r>
          </a:p>
          <a:p>
            <a:r>
              <a:rPr lang="en-US" dirty="0" err="1" smtClean="0">
                <a:solidFill>
                  <a:schemeClr val="tx1"/>
                </a:solidFill>
              </a:rPr>
              <a:t>Hapja</a:t>
            </a:r>
            <a:r>
              <a:rPr lang="en-US" dirty="0" smtClean="0">
                <a:solidFill>
                  <a:schemeClr val="tx1"/>
                </a:solidFill>
              </a:rPr>
              <a:t> e </a:t>
            </a:r>
            <a:r>
              <a:rPr lang="en-US" dirty="0" err="1" smtClean="0">
                <a:solidFill>
                  <a:schemeClr val="tx1"/>
                </a:solidFill>
              </a:rPr>
              <a:t>Kursit</a:t>
            </a:r>
            <a:r>
              <a:rPr lang="en-US" dirty="0" smtClean="0">
                <a:solidFill>
                  <a:schemeClr val="tx1"/>
                </a:solidFill>
              </a:rPr>
              <a:t> </a:t>
            </a:r>
            <a:r>
              <a:rPr lang="en-US" dirty="0" err="1" smtClean="0">
                <a:solidFill>
                  <a:schemeClr val="tx1"/>
                </a:solidFill>
              </a:rPr>
              <a:t>dhe</a:t>
            </a:r>
            <a:r>
              <a:rPr lang="en-US" dirty="0" smtClean="0">
                <a:solidFill>
                  <a:schemeClr val="tx1"/>
                </a:solidFill>
              </a:rPr>
              <a:t> </a:t>
            </a:r>
            <a:r>
              <a:rPr lang="en-US" dirty="0" err="1" smtClean="0">
                <a:solidFill>
                  <a:schemeClr val="tx1"/>
                </a:solidFill>
              </a:rPr>
              <a:t>Prezantimet</a:t>
            </a:r>
            <a:endParaRPr lang="en-US" dirty="0" smtClean="0">
              <a:solidFill>
                <a:schemeClr val="tx1"/>
              </a:solidFill>
            </a:endParaRPr>
          </a:p>
        </p:txBody>
      </p:sp>
      <p:pic>
        <p:nvPicPr>
          <p:cNvPr id="4" name="Picture 3" descr="COE.png"/>
          <p:cNvPicPr>
            <a:picLocks noChangeAspect="1"/>
          </p:cNvPicPr>
          <p:nvPr/>
        </p:nvPicPr>
        <p:blipFill>
          <a:blip r:embed="rId2"/>
          <a:stretch>
            <a:fillRect/>
          </a:stretch>
        </p:blipFill>
        <p:spPr>
          <a:xfrm>
            <a:off x="1517650" y="552450"/>
            <a:ext cx="6108700" cy="1104900"/>
          </a:xfrm>
          <a:prstGeom prst="rect">
            <a:avLst/>
          </a:prstGeom>
        </p:spPr>
      </p:pic>
      <p:sp>
        <p:nvSpPr>
          <p:cNvPr id="6" name="Title 1"/>
          <p:cNvSpPr>
            <a:spLocks noGrp="1"/>
          </p:cNvSpPr>
          <p:nvPr>
            <p:ph type="ctrTitle"/>
          </p:nvPr>
        </p:nvSpPr>
        <p:spPr>
          <a:xfrm>
            <a:off x="755576" y="1772816"/>
            <a:ext cx="7772400" cy="2468837"/>
          </a:xfrm>
        </p:spPr>
        <p:txBody>
          <a:bodyPr>
            <a:normAutofit/>
          </a:bodyPr>
          <a:lstStyle/>
          <a:p>
            <a:r>
              <a:rPr lang="sq-AL" b="1" dirty="0" smtClean="0"/>
              <a:t>Trajnim për Grupet Hetimore të Autoriteteve të Zbatimit të Ligjit</a:t>
            </a:r>
            <a:endParaRPr lang="en-US"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smtClean="0">
                <a:solidFill>
                  <a:schemeClr val="accent1">
                    <a:lumMod val="25000"/>
                  </a:schemeClr>
                </a:solidFill>
                <a:latin typeface="Calibri" pitchFamily="34" charset="0"/>
              </a:rPr>
              <a:t>H Y R J E </a:t>
            </a:r>
            <a:endParaRPr lang="en-US" sz="3200" dirty="0"/>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 xmlns:p14="http://schemas.microsoft.com/office/powerpoint/2010/main" val="42059827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Akullthyerësit</a:t>
            </a:r>
            <a:endParaRPr lang="en-US" b="1" dirty="0"/>
          </a:p>
        </p:txBody>
      </p:sp>
      <p:pic>
        <p:nvPicPr>
          <p:cNvPr id="4" name="Picture 3"/>
          <p:cNvPicPr>
            <a:picLocks noChangeAspect="1"/>
          </p:cNvPicPr>
          <p:nvPr/>
        </p:nvPicPr>
        <p:blipFill>
          <a:blip r:embed="rId2"/>
          <a:stretch>
            <a:fillRect/>
          </a:stretch>
        </p:blipFill>
        <p:spPr>
          <a:xfrm>
            <a:off x="1906123" y="1578485"/>
            <a:ext cx="5165653" cy="4620753"/>
          </a:xfrm>
          <a:prstGeom prst="rect">
            <a:avLst/>
          </a:prstGeom>
        </p:spPr>
      </p:pic>
    </p:spTree>
    <p:extLst>
      <p:ext uri="{BB962C8B-B14F-4D97-AF65-F5344CB8AC3E}">
        <p14:creationId xmlns="" xmlns:p14="http://schemas.microsoft.com/office/powerpoint/2010/main" val="22138830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311"/>
          </a:xfrm>
        </p:spPr>
        <p:txBody>
          <a:bodyPr/>
          <a:lstStyle/>
          <a:p>
            <a:r>
              <a:rPr lang="en-US" b="1" dirty="0" err="1" smtClean="0"/>
              <a:t>Prezantimet</a:t>
            </a:r>
            <a:endParaRPr lang="en-US" b="1" dirty="0"/>
          </a:p>
        </p:txBody>
      </p:sp>
      <p:sp>
        <p:nvSpPr>
          <p:cNvPr id="3" name="Content Placeholder 2"/>
          <p:cNvSpPr>
            <a:spLocks noGrp="1"/>
          </p:cNvSpPr>
          <p:nvPr>
            <p:ph idx="1"/>
          </p:nvPr>
        </p:nvSpPr>
        <p:spPr>
          <a:xfrm>
            <a:off x="457200" y="1412006"/>
            <a:ext cx="8229600" cy="4525963"/>
          </a:xfrm>
        </p:spPr>
        <p:txBody>
          <a:bodyPr>
            <a:normAutofit fontScale="92500" lnSpcReduction="10000"/>
          </a:bodyPr>
          <a:lstStyle/>
          <a:p>
            <a:pPr>
              <a:buNone/>
            </a:pPr>
            <a:r>
              <a:rPr lang="en-US" dirty="0" smtClean="0"/>
              <a:t>Rrini me dikë që nuk e njihni</a:t>
            </a:r>
          </a:p>
          <a:p>
            <a:pPr>
              <a:buNone/>
            </a:pPr>
            <a:r>
              <a:rPr lang="en-US" dirty="0" smtClean="0"/>
              <a:t>Për 10 minuta merrni të dhëna rreth tij/saj dhe na i thoni:</a:t>
            </a:r>
          </a:p>
          <a:p>
            <a:r>
              <a:rPr lang="en-US" dirty="0" smtClean="0"/>
              <a:t>Emrin dhe Vendin e tyre</a:t>
            </a:r>
          </a:p>
          <a:p>
            <a:r>
              <a:rPr lang="en-US" dirty="0" smtClean="0"/>
              <a:t>Ku punojnë</a:t>
            </a:r>
          </a:p>
          <a:p>
            <a:r>
              <a:rPr lang="en-US" dirty="0" smtClean="0">
                <a:latin typeface="Calibri"/>
              </a:rPr>
              <a:t>Çfarë bëjnë</a:t>
            </a:r>
            <a:endParaRPr lang="en-US" dirty="0" smtClean="0"/>
          </a:p>
          <a:p>
            <a:r>
              <a:rPr lang="en-US" dirty="0" smtClean="0"/>
              <a:t>Përvojën e tyre si trajnerë</a:t>
            </a:r>
          </a:p>
          <a:p>
            <a:r>
              <a:rPr lang="en-US" dirty="0" smtClean="0"/>
              <a:t>Diçka interesante rreth tyre</a:t>
            </a:r>
          </a:p>
          <a:p>
            <a:r>
              <a:rPr lang="en-US" dirty="0" smtClean="0"/>
              <a:t>Përgjigjet ndaj pyetjeve të njohurisë</a:t>
            </a:r>
            <a:endParaRPr lang="en-US" dirty="0"/>
          </a:p>
        </p:txBody>
      </p:sp>
    </p:spTree>
    <p:extLst>
      <p:ext uri="{BB962C8B-B14F-4D97-AF65-F5344CB8AC3E}">
        <p14:creationId xmlns="" xmlns:p14="http://schemas.microsoft.com/office/powerpoint/2010/main" val="22478826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A8C5FAAC-2E23-F348-B76F-DE8B28620036}" type="slidenum">
              <a:rPr lang="en-GB"/>
              <a:pPr/>
              <a:t>13</a:t>
            </a:fld>
            <a:endParaRPr lang="en-GB"/>
          </a:p>
        </p:txBody>
      </p:sp>
      <p:sp>
        <p:nvSpPr>
          <p:cNvPr id="194565" name="Rectangle 5"/>
          <p:cNvSpPr>
            <a:spLocks noGrp="1" noChangeArrowheads="1"/>
          </p:cNvSpPr>
          <p:nvPr>
            <p:ph type="body" sz="half" idx="1"/>
          </p:nvPr>
        </p:nvSpPr>
        <p:spPr>
          <a:xfrm>
            <a:off x="457200" y="404813"/>
            <a:ext cx="4038600" cy="6316662"/>
          </a:xfrm>
        </p:spPr>
        <p:txBody>
          <a:bodyPr>
            <a:normAutofit/>
          </a:bodyPr>
          <a:lstStyle/>
          <a:p>
            <a:pPr algn="ctr">
              <a:buNone/>
            </a:pPr>
            <a:r>
              <a:rPr lang="en-GB" sz="2000" b="1" u="sng" dirty="0" smtClean="0"/>
              <a:t>Përdorues Kompjuteri</a:t>
            </a:r>
            <a:endParaRPr lang="en-GB" sz="2000" b="1" u="sng" dirty="0"/>
          </a:p>
          <a:p>
            <a:pPr algn="ctr">
              <a:buNone/>
            </a:pPr>
            <a:endParaRPr lang="en-GB" sz="1200" u="sng" dirty="0"/>
          </a:p>
          <a:p>
            <a:pPr algn="just">
              <a:buNone/>
            </a:pPr>
            <a:r>
              <a:rPr lang="en-GB" sz="2000" dirty="0"/>
              <a:t>1 = </a:t>
            </a:r>
            <a:r>
              <a:rPr lang="en-GB" sz="2000" dirty="0" smtClean="0"/>
              <a:t>Tërësisht Fillestar</a:t>
            </a:r>
          </a:p>
          <a:p>
            <a:pPr algn="just">
              <a:buNone/>
            </a:pPr>
            <a:r>
              <a:rPr lang="en-GB" sz="2000" dirty="0"/>
              <a:t>2 = </a:t>
            </a:r>
            <a:r>
              <a:rPr lang="en-GB" sz="2000" dirty="0" smtClean="0"/>
              <a:t>Mund ta ndezë Kompjuterin</a:t>
            </a:r>
            <a:endParaRPr lang="en-GB" sz="2000" dirty="0"/>
          </a:p>
          <a:p>
            <a:pPr algn="just">
              <a:buNone/>
            </a:pPr>
            <a:r>
              <a:rPr lang="en-GB" sz="2000" dirty="0"/>
              <a:t>3 = </a:t>
            </a:r>
            <a:r>
              <a:rPr lang="en-GB" sz="2000" dirty="0" smtClean="0"/>
              <a:t>Shtyp me të dy duart</a:t>
            </a:r>
            <a:endParaRPr lang="en-GB" sz="2000" dirty="0"/>
          </a:p>
          <a:p>
            <a:pPr algn="just">
              <a:buNone/>
            </a:pPr>
            <a:r>
              <a:rPr lang="en-GB" sz="2000" dirty="0"/>
              <a:t>4 = </a:t>
            </a:r>
            <a:r>
              <a:rPr lang="en-GB" sz="2000" dirty="0" smtClean="0"/>
              <a:t>E ka parë nga brenda Kompjuterin</a:t>
            </a:r>
            <a:endParaRPr lang="en-GB" sz="2000" dirty="0"/>
          </a:p>
          <a:p>
            <a:pPr algn="just">
              <a:buNone/>
            </a:pPr>
            <a:r>
              <a:rPr lang="en-GB" sz="2000" dirty="0"/>
              <a:t>5 = </a:t>
            </a:r>
            <a:r>
              <a:rPr lang="en-GB" sz="2000" dirty="0" smtClean="0"/>
              <a:t>Ka azhornuar një Kompjuter</a:t>
            </a:r>
          </a:p>
          <a:p>
            <a:pPr algn="just">
              <a:buNone/>
            </a:pPr>
            <a:r>
              <a:rPr lang="en-GB" sz="2000" dirty="0" smtClean="0"/>
              <a:t>6 = Përdorues i rregullt i paketave të programeve kompjuterike</a:t>
            </a:r>
          </a:p>
          <a:p>
            <a:pPr algn="just">
              <a:buNone/>
            </a:pPr>
            <a:r>
              <a:rPr lang="en-GB" sz="2000" dirty="0" smtClean="0"/>
              <a:t>7 </a:t>
            </a:r>
            <a:r>
              <a:rPr lang="en-GB" sz="2000" dirty="0"/>
              <a:t>= </a:t>
            </a:r>
            <a:r>
              <a:rPr lang="en-GB" sz="2000" dirty="0" smtClean="0"/>
              <a:t>Ka ndërtuar një Kompjuter</a:t>
            </a:r>
            <a:endParaRPr lang="en-GB" sz="2000" dirty="0"/>
          </a:p>
          <a:p>
            <a:pPr algn="just">
              <a:buNone/>
            </a:pPr>
            <a:r>
              <a:rPr lang="en-GB" sz="2000" dirty="0"/>
              <a:t>8 = </a:t>
            </a:r>
            <a:r>
              <a:rPr lang="en-GB" sz="2000" dirty="0" smtClean="0"/>
              <a:t>Ka ndërtuar &amp; përdorur makrot</a:t>
            </a:r>
            <a:endParaRPr lang="en-GB" sz="2000" dirty="0"/>
          </a:p>
          <a:p>
            <a:pPr algn="just">
              <a:buNone/>
            </a:pPr>
            <a:r>
              <a:rPr lang="en-GB" sz="2000" dirty="0"/>
              <a:t>9 = </a:t>
            </a:r>
            <a:r>
              <a:rPr lang="en-GB" sz="2000" dirty="0" smtClean="0"/>
              <a:t>Ka lidhur bashkë 2 kompjutera në rrjet</a:t>
            </a:r>
            <a:endParaRPr lang="en-GB" sz="2000" dirty="0"/>
          </a:p>
          <a:p>
            <a:pPr algn="just">
              <a:buNone/>
            </a:pPr>
            <a:r>
              <a:rPr lang="en-GB" sz="2000" dirty="0"/>
              <a:t>10 = </a:t>
            </a:r>
            <a:r>
              <a:rPr lang="en-GB" sz="2000" dirty="0" smtClean="0"/>
              <a:t> Administrator Sistemi, Programues &amp; dizenjues i produkteve të Mikrosoftit</a:t>
            </a:r>
            <a:endParaRPr lang="en-GB" sz="2000" dirty="0"/>
          </a:p>
          <a:p>
            <a:pPr>
              <a:buNone/>
            </a:pPr>
            <a:endParaRPr lang="en-GB" sz="2000" dirty="0"/>
          </a:p>
        </p:txBody>
      </p:sp>
      <p:sp>
        <p:nvSpPr>
          <p:cNvPr id="194566" name="Rectangle 6"/>
          <p:cNvSpPr>
            <a:spLocks noGrp="1" noChangeArrowheads="1"/>
          </p:cNvSpPr>
          <p:nvPr>
            <p:ph type="body" sz="half" idx="2"/>
          </p:nvPr>
        </p:nvSpPr>
        <p:spPr>
          <a:xfrm>
            <a:off x="4648200" y="404814"/>
            <a:ext cx="4038600" cy="5951536"/>
          </a:xfrm>
        </p:spPr>
        <p:txBody>
          <a:bodyPr>
            <a:normAutofit fontScale="92500" lnSpcReduction="20000"/>
          </a:bodyPr>
          <a:lstStyle/>
          <a:p>
            <a:pPr algn="ctr">
              <a:lnSpc>
                <a:spcPct val="80000"/>
              </a:lnSpc>
              <a:buNone/>
            </a:pPr>
            <a:r>
              <a:rPr lang="en-GB" sz="2000" b="1" u="sng" dirty="0" smtClean="0"/>
              <a:t>Njohuri për Krimin Kibernetik</a:t>
            </a:r>
          </a:p>
          <a:p>
            <a:pPr algn="ctr">
              <a:lnSpc>
                <a:spcPct val="80000"/>
              </a:lnSpc>
              <a:buNone/>
            </a:pPr>
            <a:endParaRPr lang="en-GB" sz="2000" b="1" u="sng" dirty="0"/>
          </a:p>
          <a:p>
            <a:pPr algn="just">
              <a:lnSpc>
                <a:spcPct val="80000"/>
              </a:lnSpc>
              <a:buNone/>
            </a:pPr>
            <a:r>
              <a:rPr lang="en-GB" sz="2000" dirty="0"/>
              <a:t>1 = </a:t>
            </a:r>
            <a:r>
              <a:rPr lang="en-GB" sz="2200" dirty="0" smtClean="0"/>
              <a:t>Tërësisht Fillestar</a:t>
            </a:r>
          </a:p>
          <a:p>
            <a:pPr algn="just">
              <a:lnSpc>
                <a:spcPct val="80000"/>
              </a:lnSpc>
              <a:buNone/>
            </a:pPr>
            <a:r>
              <a:rPr lang="en-GB" sz="2200" dirty="0"/>
              <a:t>2 = </a:t>
            </a:r>
            <a:r>
              <a:rPr lang="en-GB" sz="2200" dirty="0" smtClean="0"/>
              <a:t>Ka parë program për kriminalistikën</a:t>
            </a:r>
            <a:endParaRPr lang="en-GB" sz="2200" dirty="0"/>
          </a:p>
          <a:p>
            <a:pPr algn="just">
              <a:lnSpc>
                <a:spcPct val="80000"/>
              </a:lnSpc>
              <a:buNone/>
            </a:pPr>
            <a:r>
              <a:rPr lang="en-GB" sz="2200" dirty="0"/>
              <a:t>3 = </a:t>
            </a:r>
            <a:r>
              <a:rPr lang="en-GB" sz="2200" dirty="0" smtClean="0"/>
              <a:t>I punësuar në një njësi kriminalistike</a:t>
            </a:r>
            <a:endParaRPr lang="en-GB" sz="2200" dirty="0"/>
          </a:p>
          <a:p>
            <a:pPr algn="just">
              <a:lnSpc>
                <a:spcPct val="80000"/>
              </a:lnSpc>
              <a:buNone/>
            </a:pPr>
            <a:r>
              <a:rPr lang="en-GB" sz="2200" dirty="0"/>
              <a:t>4 = </a:t>
            </a:r>
            <a:r>
              <a:rPr lang="en-GB" sz="2200" dirty="0" smtClean="0"/>
              <a:t>Ka përdorur program të kriminalistikës</a:t>
            </a:r>
            <a:endParaRPr lang="en-GB" sz="2200" dirty="0"/>
          </a:p>
          <a:p>
            <a:pPr algn="just">
              <a:lnSpc>
                <a:spcPct val="80000"/>
              </a:lnSpc>
              <a:buNone/>
            </a:pPr>
            <a:r>
              <a:rPr lang="en-GB" sz="2200" dirty="0"/>
              <a:t>5 =</a:t>
            </a:r>
            <a:r>
              <a:rPr lang="en-GB" sz="2200" dirty="0" smtClean="0"/>
              <a:t> Ka kryer hetim për krimin kibernetik</a:t>
            </a:r>
          </a:p>
          <a:p>
            <a:pPr algn="just">
              <a:lnSpc>
                <a:spcPct val="80000"/>
              </a:lnSpc>
              <a:buNone/>
            </a:pPr>
            <a:r>
              <a:rPr lang="en-GB" sz="2200" dirty="0"/>
              <a:t>6 = </a:t>
            </a:r>
            <a:r>
              <a:rPr lang="en-GB" sz="2200" dirty="0" smtClean="0"/>
              <a:t>Ka bërë deklaratë për krimin kibernetik</a:t>
            </a:r>
          </a:p>
          <a:p>
            <a:pPr algn="just">
              <a:lnSpc>
                <a:spcPct val="80000"/>
              </a:lnSpc>
              <a:buNone/>
            </a:pPr>
            <a:r>
              <a:rPr lang="en-GB" sz="2200" dirty="0"/>
              <a:t>7 = </a:t>
            </a:r>
            <a:r>
              <a:rPr lang="en-GB" sz="2200" dirty="0" smtClean="0"/>
              <a:t>Ka dhënë dëshmi në Gjykatë për provat elektronike/krimin kibernetik</a:t>
            </a:r>
          </a:p>
          <a:p>
            <a:pPr algn="just">
              <a:lnSpc>
                <a:spcPct val="80000"/>
              </a:lnSpc>
              <a:buNone/>
            </a:pPr>
            <a:r>
              <a:rPr lang="en-GB" sz="2200" dirty="0" smtClean="0"/>
              <a:t>8 = Ka shkruar program ose kod për të ndihmuar një hetim</a:t>
            </a:r>
          </a:p>
          <a:p>
            <a:pPr algn="just">
              <a:lnSpc>
                <a:spcPct val="80000"/>
              </a:lnSpc>
              <a:buNone/>
            </a:pPr>
            <a:r>
              <a:rPr lang="en-GB" sz="2200" dirty="0" smtClean="0"/>
              <a:t>9 </a:t>
            </a:r>
            <a:r>
              <a:rPr lang="en-GB" sz="2200" dirty="0"/>
              <a:t>= </a:t>
            </a:r>
            <a:r>
              <a:rPr lang="en-GB" sz="2200" dirty="0" smtClean="0"/>
              <a:t>Ka shkruar paketën e vet të programeve kompjuterike për kriminalistikën</a:t>
            </a:r>
            <a:endParaRPr lang="en-GB" sz="2200" dirty="0"/>
          </a:p>
          <a:p>
            <a:pPr algn="just">
              <a:lnSpc>
                <a:spcPct val="80000"/>
              </a:lnSpc>
              <a:buNone/>
            </a:pPr>
            <a:r>
              <a:rPr lang="en-GB" sz="2200" dirty="0"/>
              <a:t>10 = </a:t>
            </a:r>
            <a:r>
              <a:rPr lang="en-GB" sz="2200" dirty="0" smtClean="0"/>
              <a:t>Ka programuar program për kriminalistikën për një shitës, ka gradë akademike që lidhet me krimin kibernetik &amp; është guru në lidhje me krimin kibernetik</a:t>
            </a:r>
          </a:p>
          <a:p>
            <a:pPr>
              <a:lnSpc>
                <a:spcPct val="80000"/>
              </a:lnSpc>
              <a:buNone/>
            </a:pPr>
            <a:endParaRPr lang="en-GB" sz="2000" dirty="0"/>
          </a:p>
        </p:txBody>
      </p:sp>
    </p:spTree>
    <p:extLst>
      <p:ext uri="{BB962C8B-B14F-4D97-AF65-F5344CB8AC3E}">
        <p14:creationId xmlns="" xmlns:p14="http://schemas.microsoft.com/office/powerpoint/2010/main" val="18201551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7022" cy="923330"/>
          </a:xfrm>
          <a:prstGeom prst="rect">
            <a:avLst/>
          </a:prstGeom>
          <a:noFill/>
        </p:spPr>
        <p:txBody>
          <a:bodyPr wrap="none" rtlCol="0">
            <a:spAutoFit/>
          </a:bodyPr>
          <a:lstStyle/>
          <a:p>
            <a:r>
              <a:rPr lang="en-GB" sz="5400" b="1" dirty="0" smtClean="0"/>
              <a:t> P y e t j e</a:t>
            </a:r>
            <a:endParaRPr lang="en-GB" sz="5400" b="1" dirty="0"/>
          </a:p>
        </p:txBody>
      </p:sp>
    </p:spTree>
    <p:extLst>
      <p:ext uri="{BB962C8B-B14F-4D97-AF65-F5344CB8AC3E}">
        <p14:creationId xmlns="" xmlns:p14="http://schemas.microsoft.com/office/powerpoint/2010/main" val="1540842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4593166"/>
            <a:ext cx="3279387" cy="2182283"/>
          </a:xfrm>
          <a:prstGeom prst="rect">
            <a:avLst/>
          </a:prstGeom>
        </p:spPr>
      </p:pic>
      <p:grpSp>
        <p:nvGrpSpPr>
          <p:cNvPr id="4" name="Group 3"/>
          <p:cNvGrpSpPr/>
          <p:nvPr/>
        </p:nvGrpSpPr>
        <p:grpSpPr>
          <a:xfrm>
            <a:off x="2828852" y="457200"/>
            <a:ext cx="3673475" cy="5976938"/>
            <a:chOff x="2828852" y="457200"/>
            <a:chExt cx="3673475" cy="5976938"/>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n-GB" sz="3200" b="1" dirty="0" smtClean="0">
                  <a:solidFill>
                    <a:schemeClr val="accent1">
                      <a:lumMod val="25000"/>
                    </a:schemeClr>
                  </a:solidFill>
                  <a:latin typeface="Calibri" pitchFamily="34" charset="0"/>
                </a:rPr>
                <a:t>Objektivat e Kursit</a:t>
              </a:r>
              <a:endParaRPr lang="en-US" sz="3200" dirty="0"/>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1.1.2 – Njohja me Parimet dhe Procedurat e Provave Elektronike</a:t>
            </a:r>
            <a:endParaRPr lang="en-US" b="1" dirty="0"/>
          </a:p>
        </p:txBody>
      </p:sp>
      <p:sp>
        <p:nvSpPr>
          <p:cNvPr id="3" name="Content Placeholder 2"/>
          <p:cNvSpPr>
            <a:spLocks noGrp="1"/>
          </p:cNvSpPr>
          <p:nvPr>
            <p:ph idx="1"/>
          </p:nvPr>
        </p:nvSpPr>
        <p:spPr>
          <a:xfrm>
            <a:off x="457200" y="1600200"/>
            <a:ext cx="8229600" cy="4749389"/>
          </a:xfrm>
        </p:spPr>
        <p:txBody>
          <a:bodyPr>
            <a:noAutofit/>
          </a:bodyPr>
          <a:lstStyle/>
          <a:p>
            <a:pPr marL="0" indent="0">
              <a:buNone/>
            </a:pPr>
            <a:r>
              <a:rPr lang="en-US" dirty="0" smtClean="0">
                <a:latin typeface="Arial" charset="0"/>
                <a:ea typeface="ＭＳ Ｐゴシック" charset="0"/>
                <a:cs typeface="ＭＳ Ｐゴシック" charset="0"/>
              </a:rPr>
              <a:t>Në përfundim të këtij sesioni, pjesëmarrësit do të jenë në gjendje të:</a:t>
            </a:r>
          </a:p>
          <a:p>
            <a:pPr lvl="0"/>
            <a:r>
              <a:rPr lang="en-GB" dirty="0" smtClean="0"/>
              <a:t>Diskutojnë përmbajtjen e Guidës së Këshillit të Evropës për Provat Elektronike</a:t>
            </a:r>
            <a:endParaRPr lang="en-GB" dirty="0"/>
          </a:p>
          <a:p>
            <a:pPr lvl="0"/>
            <a:r>
              <a:rPr lang="en-GB" dirty="0" smtClean="0"/>
              <a:t>Identifikojnë parimet e trajtimit të provave elektronike </a:t>
            </a:r>
            <a:endParaRPr lang="en-GB" dirty="0"/>
          </a:p>
          <a:p>
            <a:pPr lvl="0"/>
            <a:r>
              <a:rPr lang="en-GB" dirty="0" smtClean="0"/>
              <a:t>Përshkruajnë karakteristikat unike të provave elektronike </a:t>
            </a:r>
            <a:endParaRPr lang="en-GB" dirty="0"/>
          </a:p>
          <a:p>
            <a:endParaRPr lang="en-US" dirty="0">
              <a:solidFill>
                <a:srgbClr val="FF0000"/>
              </a:solidFill>
              <a:latin typeface="Arial" charset="0"/>
              <a:ea typeface="ＭＳ Ｐゴシック" charset="0"/>
              <a:cs typeface="ＭＳ Ｐゴシック" charset="0"/>
            </a:endParaRPr>
          </a:p>
          <a:p>
            <a:pPr>
              <a:buFont typeface="Arial" pitchFamily="-65" charset="0"/>
              <a:buNone/>
            </a:pPr>
            <a:endParaRPr lang="en-US" dirty="0" smtClean="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1.1.3 &amp; 1.1.4</a:t>
            </a:r>
            <a:br>
              <a:rPr lang="en-US" b="1" dirty="0" smtClean="0"/>
            </a:br>
            <a:r>
              <a:rPr lang="en-US" b="1" dirty="0" smtClean="0"/>
              <a:t>Burimet e Provave</a:t>
            </a:r>
            <a:endParaRPr lang="en-US" b="1" dirty="0"/>
          </a:p>
        </p:txBody>
      </p:sp>
      <p:sp>
        <p:nvSpPr>
          <p:cNvPr id="3" name="Content Placeholder 2"/>
          <p:cNvSpPr>
            <a:spLocks noGrp="1"/>
          </p:cNvSpPr>
          <p:nvPr>
            <p:ph idx="1"/>
          </p:nvPr>
        </p:nvSpPr>
        <p:spPr>
          <a:xfrm>
            <a:off x="457200" y="1600200"/>
            <a:ext cx="8229600" cy="4864836"/>
          </a:xfrm>
        </p:spPr>
        <p:txBody>
          <a:bodyPr>
            <a:normAutofit fontScale="85000" lnSpcReduction="20000"/>
          </a:bodyPr>
          <a:lstStyle/>
          <a:p>
            <a:pPr marL="0" indent="0" algn="just">
              <a:buNone/>
            </a:pPr>
            <a:r>
              <a:rPr lang="en-US" dirty="0" smtClean="0">
                <a:solidFill>
                  <a:srgbClr val="000000"/>
                </a:solidFill>
                <a:latin typeface="+mj-lt"/>
                <a:ea typeface="ＭＳ Ｐゴシック" charset="0"/>
                <a:cs typeface="ＭＳ Ｐゴシック" charset="0"/>
              </a:rPr>
              <a:t>Në përfundim të këtij sesioni, pjesëmarrësit do të jenë në gjendje të:</a:t>
            </a:r>
          </a:p>
          <a:p>
            <a:pPr marL="285750" lvl="1" algn="just">
              <a:buFont typeface="Arial" charset="0"/>
              <a:buChar char="•"/>
            </a:pPr>
            <a:r>
              <a:rPr lang="en-GB" dirty="0" smtClean="0">
                <a:solidFill>
                  <a:srgbClr val="000000"/>
                </a:solidFill>
                <a:latin typeface="+mj-lt"/>
              </a:rPr>
              <a:t>Të njohin se cilat Burime të Provave janë me vlerë provuese</a:t>
            </a:r>
            <a:endParaRPr lang="el-GR" dirty="0">
              <a:solidFill>
                <a:srgbClr val="000000"/>
              </a:solidFill>
              <a:latin typeface="+mj-lt"/>
            </a:endParaRPr>
          </a:p>
          <a:p>
            <a:pPr marL="285750" lvl="1" algn="just">
              <a:buFont typeface="Arial" charset="0"/>
              <a:buChar char="•"/>
            </a:pPr>
            <a:r>
              <a:rPr lang="en-GB" dirty="0" smtClean="0">
                <a:solidFill>
                  <a:srgbClr val="000000"/>
                </a:solidFill>
                <a:latin typeface="+mj-lt"/>
              </a:rPr>
              <a:t>Diferencojnë ndërmjet Rrjeteve Kompjuterike</a:t>
            </a:r>
            <a:endParaRPr lang="el-GR" dirty="0">
              <a:solidFill>
                <a:srgbClr val="000000"/>
              </a:solidFill>
              <a:latin typeface="+mj-lt"/>
            </a:endParaRPr>
          </a:p>
          <a:p>
            <a:pPr marL="285750" lvl="1" algn="just">
              <a:buFont typeface="Arial" charset="0"/>
              <a:buChar char="•"/>
            </a:pPr>
            <a:r>
              <a:rPr lang="en-GB" dirty="0" smtClean="0">
                <a:solidFill>
                  <a:srgbClr val="000000"/>
                </a:solidFill>
                <a:latin typeface="+mj-lt"/>
              </a:rPr>
              <a:t>Identifikojnë pajisjet e rrjetit</a:t>
            </a:r>
          </a:p>
          <a:p>
            <a:pPr marL="285750" lvl="1" algn="just">
              <a:buFont typeface="Arial" charset="0"/>
              <a:buChar char="•"/>
            </a:pPr>
            <a:r>
              <a:rPr lang="en-GB" sz="2800" dirty="0" smtClean="0">
                <a:latin typeface="+mj-lt"/>
              </a:rPr>
              <a:t>Diskutojnë provat e mundshme dhe burimet e provave në Internet</a:t>
            </a:r>
          </a:p>
          <a:p>
            <a:pPr marL="285750" lvl="1" algn="just">
              <a:buFont typeface="Arial" charset="0"/>
              <a:buChar char="•"/>
            </a:pPr>
            <a:r>
              <a:rPr lang="en-GB" sz="2800" dirty="0" smtClean="0">
                <a:latin typeface="+mj-lt"/>
              </a:rPr>
              <a:t>Përfundojnë përgatitjen dhe planifikimin efektiv të kontrollit dhe sekuestrimit të provave elektronike</a:t>
            </a:r>
          </a:p>
          <a:p>
            <a:pPr marL="285750" lvl="1" algn="just">
              <a:buFont typeface="Arial" charset="0"/>
              <a:buChar char="•"/>
            </a:pPr>
            <a:r>
              <a:rPr lang="en-US" sz="2800" dirty="0" smtClean="0">
                <a:latin typeface="+mj-lt"/>
              </a:rPr>
              <a:t>Diskutojnë burimet autoritare dhe lejimin për procesin e kontrollit dhe sekuestrimit të provave elektronike</a:t>
            </a:r>
            <a:endParaRPr lang="en-GB" dirty="0">
              <a:latin typeface="+mj-lt"/>
            </a:endParaRPr>
          </a:p>
          <a:p>
            <a:pPr marL="285750" lvl="1" algn="just">
              <a:buFont typeface="Arial" charset="0"/>
              <a:buChar char="•"/>
            </a:pPr>
            <a:r>
              <a:rPr lang="en-GB" sz="2800" dirty="0" smtClean="0">
                <a:latin typeface="+mj-lt"/>
              </a:rPr>
              <a:t>Diskutojnë rolin e ekspertit të jashtëm si dëshmitar në procesin gjyqësor.</a:t>
            </a:r>
            <a:endParaRPr lang="en-GB" sz="2800" dirty="0">
              <a:latin typeface="+mj-lt"/>
            </a:endParaRPr>
          </a:p>
          <a:p>
            <a:pPr marL="0" lvl="1" indent="0">
              <a:buNone/>
            </a:pPr>
            <a:endParaRPr lang="en-GB" dirty="0">
              <a:solidFill>
                <a:srgbClr val="000000"/>
              </a:solidFill>
            </a:endParaRPr>
          </a:p>
          <a:p>
            <a:pPr marL="285750" lvl="1">
              <a:buFont typeface="Arial" charset="0"/>
              <a:buChar char="•"/>
            </a:pPr>
            <a:endParaRPr lang="en-GB" dirty="0" smtClean="0"/>
          </a:p>
          <a:p>
            <a:pPr marL="0" indent="0">
              <a:buNone/>
            </a:pPr>
            <a:endParaRPr lang="en-US" dirty="0">
              <a:solidFill>
                <a:srgbClr val="FF0000"/>
              </a:solidFill>
              <a:latin typeface="Arial" charset="0"/>
              <a:ea typeface="ＭＳ Ｐゴシック" charset="0"/>
              <a:cs typeface="ＭＳ Ｐゴシック" charset="0"/>
            </a:endParaRPr>
          </a:p>
          <a:p>
            <a:endParaRPr lang="en-GB" dirty="0" smtClean="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1.2.1</a:t>
            </a:r>
            <a:r>
              <a:rPr lang="en-US" b="1" dirty="0"/>
              <a:t> </a:t>
            </a:r>
            <a:r>
              <a:rPr lang="en-US" b="1" dirty="0" smtClean="0"/>
              <a:t>&amp; 1.3.1</a:t>
            </a:r>
            <a:br>
              <a:rPr lang="en-US" b="1" dirty="0" smtClean="0"/>
            </a:br>
            <a:r>
              <a:rPr lang="en-US" b="1" dirty="0" smtClean="0"/>
              <a:t>Rishikimet Ditore</a:t>
            </a:r>
            <a:endParaRPr lang="en-US" b="1" dirty="0"/>
          </a:p>
        </p:txBody>
      </p:sp>
      <p:sp>
        <p:nvSpPr>
          <p:cNvPr id="3" name="Content Placeholder 2"/>
          <p:cNvSpPr>
            <a:spLocks noGrp="1"/>
          </p:cNvSpPr>
          <p:nvPr>
            <p:ph idx="1"/>
          </p:nvPr>
        </p:nvSpPr>
        <p:spPr>
          <a:xfrm>
            <a:off x="457200" y="1600200"/>
            <a:ext cx="8229600" cy="4857750"/>
          </a:xfrm>
        </p:spPr>
        <p:txBody>
          <a:bodyPr>
            <a:normAutofit/>
          </a:bodyPr>
          <a:lstStyle/>
          <a:p>
            <a:pPr marL="0" indent="0" algn="just">
              <a:buNone/>
            </a:pPr>
            <a:r>
              <a:rPr lang="en-GB" sz="3600" dirty="0" smtClean="0"/>
              <a:t>Në përfundim të sesioneve pjesëmarrësit do të jenë në gjendje të:</a:t>
            </a:r>
            <a:endParaRPr lang="en-GB" sz="3600" dirty="0"/>
          </a:p>
          <a:p>
            <a:pPr lvl="0" algn="just"/>
            <a:r>
              <a:rPr lang="en-GB" sz="3600" dirty="0" smtClean="0"/>
              <a:t>Identifikojnë fushat e aktiviteteve të ditëve të mëparshme që kanë kuptuar</a:t>
            </a:r>
            <a:endParaRPr lang="en-GB" sz="3600" dirty="0"/>
          </a:p>
          <a:p>
            <a:pPr lvl="0" algn="just"/>
            <a:r>
              <a:rPr lang="en-GB" sz="3600" dirty="0" smtClean="0"/>
              <a:t>Identifikojnë fusha të tilla ku kanë nevojë të rishikojnë materialet që të sjellin njohuritë e tyre në nivelin e kërkuar</a:t>
            </a:r>
            <a:endParaRPr lang="en-GB" sz="3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1.2.2</a:t>
            </a:r>
            <a:br>
              <a:rPr lang="en-US" b="1" dirty="0" smtClean="0"/>
            </a:br>
            <a:r>
              <a:rPr lang="en-US" b="1" dirty="0" smtClean="0"/>
              <a:t>Kontrolli dhe Sekuestrimi</a:t>
            </a:r>
            <a:endParaRPr lang="en-US" b="1" dirty="0"/>
          </a:p>
        </p:txBody>
      </p:sp>
      <p:sp>
        <p:nvSpPr>
          <p:cNvPr id="3" name="Content Placeholder 2"/>
          <p:cNvSpPr>
            <a:spLocks noGrp="1"/>
          </p:cNvSpPr>
          <p:nvPr>
            <p:ph idx="1"/>
          </p:nvPr>
        </p:nvSpPr>
        <p:spPr>
          <a:xfrm>
            <a:off x="457200" y="1600200"/>
            <a:ext cx="8229600" cy="4961105"/>
          </a:xfrm>
        </p:spPr>
        <p:txBody>
          <a:bodyPr>
            <a:normAutofit/>
          </a:bodyPr>
          <a:lstStyle/>
          <a:p>
            <a:pPr marL="0" indent="0" algn="just">
              <a:buNone/>
            </a:pPr>
            <a:r>
              <a:rPr lang="en-US" sz="2800" dirty="0" smtClean="0">
                <a:solidFill>
                  <a:srgbClr val="000000"/>
                </a:solidFill>
                <a:latin typeface="+mj-lt"/>
                <a:ea typeface="ＭＳ Ｐゴシック" charset="0"/>
                <a:cs typeface="ＭＳ Ｐゴシック" charset="0"/>
              </a:rPr>
              <a:t>Në përfundim të këtij sesioni pjesëmarrësit do të jenë në gjendje të:</a:t>
            </a:r>
          </a:p>
          <a:p>
            <a:pPr algn="just">
              <a:buFont typeface="Arial" charset="0"/>
              <a:buChar char="•"/>
            </a:pPr>
            <a:r>
              <a:rPr lang="en-US" sz="2800" dirty="0" smtClean="0">
                <a:solidFill>
                  <a:srgbClr val="000000"/>
                </a:solidFill>
                <a:latin typeface="Calibri" charset="0"/>
              </a:rPr>
              <a:t>Shpjegojnë përgatitjen dhe planifikimin e duhur për një kontroll ku mund të gjenden prova elektronike.</a:t>
            </a:r>
            <a:endParaRPr lang="en-GB" sz="2800" dirty="0">
              <a:solidFill>
                <a:srgbClr val="000000"/>
              </a:solidFill>
              <a:latin typeface="Calibri" charset="0"/>
            </a:endParaRPr>
          </a:p>
          <a:p>
            <a:pPr algn="just">
              <a:buFont typeface="Arial" charset="0"/>
              <a:buChar char="•"/>
            </a:pPr>
            <a:r>
              <a:rPr lang="en-GB" sz="2800" dirty="0" smtClean="0">
                <a:solidFill>
                  <a:srgbClr val="000000"/>
                </a:solidFill>
                <a:latin typeface="Calibri" charset="0"/>
              </a:rPr>
              <a:t>Rendisin mjetet dhe instrumentet që mund të duhen për një kontroll ku mund të gjenden prova elektronike</a:t>
            </a:r>
            <a:r>
              <a:rPr lang="en-US" sz="2800" dirty="0" smtClean="0">
                <a:solidFill>
                  <a:srgbClr val="000000"/>
                </a:solidFill>
                <a:latin typeface="Calibri" charset="0"/>
              </a:rPr>
              <a:t>.</a:t>
            </a:r>
            <a:endParaRPr lang="en-GB" sz="2800" dirty="0">
              <a:solidFill>
                <a:srgbClr val="000000"/>
              </a:solidFill>
              <a:latin typeface="Calibri" charset="0"/>
            </a:endParaRPr>
          </a:p>
          <a:p>
            <a:pPr algn="just">
              <a:buFont typeface="Arial" charset="0"/>
              <a:buChar char="•"/>
            </a:pPr>
            <a:r>
              <a:rPr lang="en-GB" sz="2800" dirty="0" smtClean="0">
                <a:solidFill>
                  <a:srgbClr val="000000"/>
                </a:solidFill>
                <a:latin typeface="Calibri" charset="0"/>
              </a:rPr>
              <a:t>Shpjegojnë sesi do të siguronin dhe dokumentonin një skenë krimi ku mund të gjenden prova elektronike. </a:t>
            </a:r>
          </a:p>
          <a:p>
            <a:pPr marL="0" indent="0">
              <a:buNone/>
            </a:pPr>
            <a:endParaRPr lang="en-US" sz="2800" dirty="0">
              <a:solidFill>
                <a:srgbClr val="000000"/>
              </a:solidFill>
              <a:latin typeface="Arial" charset="0"/>
              <a:ea typeface="ＭＳ Ｐゴシック" charset="0"/>
              <a:cs typeface="ＭＳ Ｐゴシック" charset="0"/>
            </a:endParaRPr>
          </a:p>
          <a:p>
            <a:pPr>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 xmlns:p14="http://schemas.microsoft.com/office/powerpoint/2010/main" val="1295251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Shëndeti dhe Siguria</a:t>
            </a:r>
            <a:endParaRPr lang="en-US" b="1" dirty="0"/>
          </a:p>
        </p:txBody>
      </p:sp>
      <p:sp>
        <p:nvSpPr>
          <p:cNvPr id="4" name="Rectangle 3"/>
          <p:cNvSpPr>
            <a:spLocks noGrp="1" noChangeArrowheads="1"/>
          </p:cNvSpPr>
          <p:nvPr>
            <p:ph idx="1"/>
          </p:nvPr>
        </p:nvSpPr>
        <p:spPr>
          <a:xfrm>
            <a:off x="457200" y="1340410"/>
            <a:ext cx="8229600" cy="5024295"/>
          </a:xfrm>
        </p:spPr>
        <p:txBody>
          <a:bodyPr>
            <a:noAutofit/>
          </a:bodyPr>
          <a:lstStyle/>
          <a:p>
            <a:pPr>
              <a:lnSpc>
                <a:spcPct val="150000"/>
              </a:lnSpc>
              <a:spcBef>
                <a:spcPts val="0"/>
              </a:spcBef>
            </a:pPr>
            <a:r>
              <a:rPr lang="en-GB" sz="3600" dirty="0" smtClean="0"/>
              <a:t>Daljet e Emergjencës</a:t>
            </a:r>
          </a:p>
          <a:p>
            <a:pPr>
              <a:lnSpc>
                <a:spcPct val="150000"/>
              </a:lnSpc>
              <a:spcBef>
                <a:spcPts val="0"/>
              </a:spcBef>
            </a:pPr>
            <a:r>
              <a:rPr lang="en-GB" sz="3600" dirty="0" smtClean="0"/>
              <a:t>Alarmet kundër zjarrit</a:t>
            </a:r>
          </a:p>
          <a:p>
            <a:pPr>
              <a:lnSpc>
                <a:spcPct val="150000"/>
              </a:lnSpc>
              <a:spcBef>
                <a:spcPts val="0"/>
              </a:spcBef>
            </a:pPr>
            <a:r>
              <a:rPr lang="en-GB" sz="3600" dirty="0" err="1" smtClean="0"/>
              <a:t>Tualetet</a:t>
            </a:r>
            <a:endParaRPr lang="en-GB" sz="3600" dirty="0"/>
          </a:p>
          <a:p>
            <a:pPr>
              <a:lnSpc>
                <a:spcPct val="150000"/>
              </a:lnSpc>
              <a:spcBef>
                <a:spcPts val="0"/>
              </a:spcBef>
            </a:pPr>
            <a:r>
              <a:rPr lang="en-GB" sz="3600" dirty="0" err="1" smtClean="0"/>
              <a:t>Pirja</a:t>
            </a:r>
            <a:r>
              <a:rPr lang="en-GB" sz="3600" dirty="0" smtClean="0"/>
              <a:t> e </a:t>
            </a:r>
            <a:r>
              <a:rPr lang="en-GB" sz="3600" dirty="0" err="1" smtClean="0"/>
              <a:t>Duhanit</a:t>
            </a:r>
            <a:endParaRPr lang="en-GB" sz="3600" dirty="0" smtClean="0"/>
          </a:p>
          <a:p>
            <a:pPr>
              <a:lnSpc>
                <a:spcPct val="150000"/>
              </a:lnSpc>
              <a:spcBef>
                <a:spcPts val="0"/>
              </a:spcBef>
            </a:pPr>
            <a:r>
              <a:rPr lang="en-GB" sz="3600" dirty="0" smtClean="0"/>
              <a:t>Telefonat Celularë dhe Pajisjet Pagers</a:t>
            </a:r>
          </a:p>
          <a:p>
            <a:pPr>
              <a:lnSpc>
                <a:spcPct val="150000"/>
              </a:lnSpc>
              <a:spcBef>
                <a:spcPts val="0"/>
              </a:spcBef>
            </a:pPr>
            <a:r>
              <a:rPr lang="en-GB" sz="3600" dirty="0" smtClean="0"/>
              <a:t>Pushimet për kafe dhe drekë</a:t>
            </a:r>
            <a:endParaRPr lang="en-GB" sz="3600" dirty="0"/>
          </a:p>
        </p:txBody>
      </p:sp>
      <p:pic>
        <p:nvPicPr>
          <p:cNvPr id="3" name="Picture 2"/>
          <p:cNvPicPr>
            <a:picLocks noChangeAspect="1"/>
          </p:cNvPicPr>
          <p:nvPr/>
        </p:nvPicPr>
        <p:blipFill>
          <a:blip r:embed="rId2"/>
          <a:stretch>
            <a:fillRect/>
          </a:stretch>
        </p:blipFill>
        <p:spPr>
          <a:xfrm>
            <a:off x="6315437" y="1625600"/>
            <a:ext cx="2260600" cy="3331411"/>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1.2.3</a:t>
            </a:r>
            <a:r>
              <a:rPr lang="en-US" b="1" dirty="0"/>
              <a:t/>
            </a:r>
            <a:br>
              <a:rPr lang="en-US" b="1" dirty="0"/>
            </a:br>
            <a:r>
              <a:rPr lang="en-US" b="1" dirty="0" smtClean="0"/>
              <a:t>Kontrolli dhe Sekuestrimi – Pjesa 1</a:t>
            </a:r>
            <a:endParaRPr lang="en-US" dirty="0"/>
          </a:p>
        </p:txBody>
      </p:sp>
      <p:sp>
        <p:nvSpPr>
          <p:cNvPr id="3" name="Content Placeholder 2"/>
          <p:cNvSpPr>
            <a:spLocks noGrp="1"/>
          </p:cNvSpPr>
          <p:nvPr>
            <p:ph idx="1"/>
          </p:nvPr>
        </p:nvSpPr>
        <p:spPr>
          <a:xfrm>
            <a:off x="457200" y="1600200"/>
            <a:ext cx="8229600" cy="5035045"/>
          </a:xfrm>
        </p:spPr>
        <p:txBody>
          <a:bodyPr>
            <a:normAutofit fontScale="92500" lnSpcReduction="20000"/>
          </a:bodyPr>
          <a:lstStyle/>
          <a:p>
            <a:pPr marL="0" indent="0" algn="just">
              <a:buNone/>
            </a:pPr>
            <a:r>
              <a:rPr lang="en-US" dirty="0" smtClean="0">
                <a:solidFill>
                  <a:srgbClr val="000000"/>
                </a:solidFill>
                <a:ea typeface="ＭＳ Ｐゴシック" charset="0"/>
                <a:cs typeface="ＭＳ Ｐゴシック" charset="0"/>
              </a:rPr>
              <a:t>Në përfundim të këtij sesioni pjesëmarrësit do të jenë në gjendje të</a:t>
            </a:r>
            <a:r>
              <a:rPr lang="en-US" dirty="0" smtClean="0">
                <a:solidFill>
                  <a:srgbClr val="000000"/>
                </a:solidFill>
                <a:latin typeface="Arial" charset="0"/>
                <a:ea typeface="ＭＳ Ｐゴシック" charset="0"/>
                <a:cs typeface="ＭＳ Ｐゴシック" charset="0"/>
              </a:rPr>
              <a:t>:</a:t>
            </a:r>
            <a:endParaRPr lang="en-GB" dirty="0">
              <a:solidFill>
                <a:srgbClr val="000000"/>
              </a:solidFill>
              <a:latin typeface="Calibri" charset="0"/>
            </a:endParaRPr>
          </a:p>
          <a:p>
            <a:pPr lvl="0" algn="just"/>
            <a:r>
              <a:rPr lang="en-GB" dirty="0" smtClean="0">
                <a:solidFill>
                  <a:srgbClr val="000000"/>
                </a:solidFill>
              </a:rPr>
              <a:t>Identifikojnë burimet e provave elektronike bazuar në skenaret e treguar</a:t>
            </a:r>
            <a:endParaRPr lang="en-GB" dirty="0">
              <a:solidFill>
                <a:srgbClr val="000000"/>
              </a:solidFill>
            </a:endParaRPr>
          </a:p>
          <a:p>
            <a:pPr lvl="0" algn="just"/>
            <a:r>
              <a:rPr lang="en-GB" dirty="0" smtClean="0">
                <a:solidFill>
                  <a:srgbClr val="000000"/>
                </a:solidFill>
              </a:rPr>
              <a:t>Përshkruajnë Procedurat e Operacioneve Standarde për paketimin, transportimin dhe ruajtjen e provave elektronike</a:t>
            </a:r>
            <a:endParaRPr lang="en-GB" dirty="0">
              <a:solidFill>
                <a:srgbClr val="000000"/>
              </a:solidFill>
            </a:endParaRPr>
          </a:p>
          <a:p>
            <a:pPr lvl="0" algn="just"/>
            <a:r>
              <a:rPr lang="en-GB" dirty="0" smtClean="0">
                <a:solidFill>
                  <a:srgbClr val="000000"/>
                </a:solidFill>
              </a:rPr>
              <a:t>Diferencojn</a:t>
            </a:r>
            <a:r>
              <a:rPr lang="en-GB" dirty="0" smtClean="0"/>
              <a:t>ë</a:t>
            </a:r>
            <a:r>
              <a:rPr lang="en-GB" dirty="0" smtClean="0">
                <a:solidFill>
                  <a:srgbClr val="000000"/>
                </a:solidFill>
              </a:rPr>
              <a:t> POS-t</a:t>
            </a:r>
            <a:r>
              <a:rPr lang="en-GB" dirty="0" smtClean="0"/>
              <a:t>ë</a:t>
            </a:r>
            <a:r>
              <a:rPr lang="en-GB" dirty="0" smtClean="0">
                <a:solidFill>
                  <a:srgbClr val="000000"/>
                </a:solidFill>
              </a:rPr>
              <a:t> bazuar në llojin e pajisjes</a:t>
            </a:r>
            <a:endParaRPr lang="en-GB" dirty="0">
              <a:solidFill>
                <a:srgbClr val="000000"/>
              </a:solidFill>
            </a:endParaRPr>
          </a:p>
          <a:p>
            <a:pPr lvl="0" algn="just"/>
            <a:r>
              <a:rPr lang="en-GB" dirty="0" smtClean="0">
                <a:solidFill>
                  <a:srgbClr val="000000"/>
                </a:solidFill>
              </a:rPr>
              <a:t>Diskutojnë teknikat për kontrollin e gjendjes së furnizimit me energji të sistemit kompjuterik</a:t>
            </a:r>
          </a:p>
          <a:p>
            <a:pPr lvl="0" algn="just"/>
            <a:r>
              <a:rPr lang="en-GB" dirty="0" smtClean="0">
                <a:solidFill>
                  <a:srgbClr val="000000"/>
                </a:solidFill>
              </a:rPr>
              <a:t>Zbatojnë udhëzimet e përgjithshme të sekuestrimit për pajisjet elektronike</a:t>
            </a:r>
            <a:endParaRPr lang="en-US" dirty="0">
              <a:solidFill>
                <a:srgbClr val="000000"/>
              </a:solidFill>
              <a:latin typeface="Calibri" charset="0"/>
            </a:endParaRPr>
          </a:p>
        </p:txBody>
      </p:sp>
    </p:spTree>
    <p:extLst>
      <p:ext uri="{BB962C8B-B14F-4D97-AF65-F5344CB8AC3E}">
        <p14:creationId xmlns="" xmlns:p14="http://schemas.microsoft.com/office/powerpoint/2010/main" val="511358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1.2.3</a:t>
            </a:r>
            <a:r>
              <a:rPr lang="en-US" b="1" dirty="0"/>
              <a:t/>
            </a:r>
            <a:br>
              <a:rPr lang="en-US" b="1" dirty="0"/>
            </a:br>
            <a:r>
              <a:rPr lang="en-US" b="1" dirty="0" smtClean="0"/>
              <a:t> Kontrolli dhe Sekuestrimi – Pjesa 2</a:t>
            </a:r>
            <a:endParaRPr lang="en-US" dirty="0"/>
          </a:p>
        </p:txBody>
      </p:sp>
      <p:sp>
        <p:nvSpPr>
          <p:cNvPr id="3" name="Content Placeholder 2"/>
          <p:cNvSpPr>
            <a:spLocks noGrp="1"/>
          </p:cNvSpPr>
          <p:nvPr>
            <p:ph idx="1"/>
          </p:nvPr>
        </p:nvSpPr>
        <p:spPr>
          <a:xfrm>
            <a:off x="457200" y="1600200"/>
            <a:ext cx="8229600" cy="5035045"/>
          </a:xfrm>
        </p:spPr>
        <p:txBody>
          <a:bodyPr>
            <a:normAutofit fontScale="62500" lnSpcReduction="20000"/>
          </a:bodyPr>
          <a:lstStyle/>
          <a:p>
            <a:pPr marL="0" indent="0" algn="just">
              <a:buNone/>
            </a:pPr>
            <a:r>
              <a:rPr lang="en-US" dirty="0" smtClean="0">
                <a:solidFill>
                  <a:srgbClr val="000000"/>
                </a:solidFill>
                <a:ea typeface="ＭＳ Ｐゴシック" charset="0"/>
                <a:cs typeface="ＭＳ Ｐゴシック" charset="0"/>
              </a:rPr>
              <a:t>Në përfundim të këtij sesioni pjesëmarrësit do të jenë në gjendje të</a:t>
            </a:r>
            <a:r>
              <a:rPr lang="en-US" dirty="0" smtClean="0">
                <a:solidFill>
                  <a:srgbClr val="000000"/>
                </a:solidFill>
                <a:latin typeface="Arial" charset="0"/>
                <a:ea typeface="ＭＳ Ｐゴシック" charset="0"/>
                <a:cs typeface="ＭＳ Ｐゴシック" charset="0"/>
              </a:rPr>
              <a:t>:</a:t>
            </a:r>
            <a:endParaRPr lang="en-GB" dirty="0">
              <a:solidFill>
                <a:srgbClr val="000000"/>
              </a:solidFill>
              <a:latin typeface="Calibri" charset="0"/>
            </a:endParaRPr>
          </a:p>
          <a:p>
            <a:pPr lvl="0" algn="just"/>
            <a:r>
              <a:rPr lang="en-GB" dirty="0" smtClean="0"/>
              <a:t>Dallojnë ndërmjet skenareve me kompjuter të fikur dhe skenareve me kompjuter të ndezur</a:t>
            </a:r>
            <a:endParaRPr lang="de-DE" dirty="0"/>
          </a:p>
          <a:p>
            <a:pPr lvl="0" algn="just"/>
            <a:r>
              <a:rPr lang="en-GB" dirty="0" smtClean="0"/>
              <a:t>Përkufizojnë termat „Të Dhëna të Paqëndrueshme“, </a:t>
            </a:r>
            <a:r>
              <a:rPr lang="en-GB" dirty="0"/>
              <a:t>„</a:t>
            </a:r>
            <a:r>
              <a:rPr lang="en-GB" dirty="0" smtClean="0"/>
              <a:t>Të Dhëna Kalimtare“ dhe “Mbledhja e Provave me Kompjuter të Ndezur“</a:t>
            </a:r>
            <a:endParaRPr lang="de-DE" dirty="0"/>
          </a:p>
          <a:p>
            <a:pPr lvl="0" algn="just"/>
            <a:r>
              <a:rPr lang="en-GB" dirty="0" smtClean="0"/>
              <a:t>Shpjegojnë vlerën e të dhënave të paqëndrueshme për hetimet</a:t>
            </a:r>
            <a:endParaRPr lang="de-DE" dirty="0"/>
          </a:p>
          <a:p>
            <a:pPr lvl="0" algn="just"/>
            <a:r>
              <a:rPr lang="en-GB" dirty="0" smtClean="0"/>
              <a:t>Renditin të paktën katër lloje të dhënash që do të humbnin pa metodën e mbledhjes së provave me kompjuter ndezur</a:t>
            </a:r>
            <a:endParaRPr lang="de-DE" dirty="0"/>
          </a:p>
          <a:p>
            <a:pPr lvl="0" algn="just"/>
            <a:r>
              <a:rPr lang="en-GB" dirty="0" smtClean="0"/>
              <a:t>Zbatojnë masat e reagimit të parë kur përballen me një sistem kompjuterik në funksionim.</a:t>
            </a:r>
            <a:endParaRPr lang="de-DE" dirty="0"/>
          </a:p>
          <a:p>
            <a:pPr lvl="0" algn="just"/>
            <a:r>
              <a:rPr lang="en-GB" dirty="0" smtClean="0"/>
              <a:t>Përshkruajnë sfidat e kodimit dhe rastet e Mbledhjes së Provave me Kompjuter Ndezur në skenaret që lidhen me kodimin</a:t>
            </a:r>
            <a:endParaRPr lang="de-DE" dirty="0"/>
          </a:p>
          <a:p>
            <a:pPr lvl="0" algn="just"/>
            <a:r>
              <a:rPr lang="en-GB" dirty="0" smtClean="0"/>
              <a:t>Diskutojnë sfidat dhe kornizat e ndryshme ligjore në skenaret ku të dhënat ruhen elektronikisht larg nga kompjuteri, p.sh. Shërbimet në Largësi.</a:t>
            </a:r>
            <a:endParaRPr lang="de-DE" dirty="0"/>
          </a:p>
          <a:p>
            <a:pPr lvl="0" algn="just"/>
            <a:r>
              <a:rPr lang="en-GB" dirty="0" smtClean="0"/>
              <a:t>Përkufizojnë termin „</a:t>
            </a:r>
            <a:r>
              <a:rPr lang="en-GB" dirty="0"/>
              <a:t>Cloud Computing“</a:t>
            </a:r>
            <a:endParaRPr lang="de-DE" dirty="0"/>
          </a:p>
          <a:p>
            <a:pPr algn="just"/>
            <a:r>
              <a:rPr lang="en-GB" dirty="0" smtClean="0"/>
              <a:t>Krahasojnë të paktën tre shërbime në largësi.</a:t>
            </a:r>
            <a:endParaRPr lang="en-US" dirty="0"/>
          </a:p>
        </p:txBody>
      </p:sp>
    </p:spTree>
    <p:extLst>
      <p:ext uri="{BB962C8B-B14F-4D97-AF65-F5344CB8AC3E}">
        <p14:creationId xmlns="" xmlns:p14="http://schemas.microsoft.com/office/powerpoint/2010/main" val="1648797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686800" cy="1143000"/>
          </a:xfrm>
        </p:spPr>
        <p:txBody>
          <a:bodyPr>
            <a:normAutofit fontScale="90000"/>
          </a:bodyPr>
          <a:lstStyle/>
          <a:p>
            <a:r>
              <a:rPr lang="en-US" b="1" dirty="0" smtClean="0"/>
              <a:t>1.3.2 &amp; 1.3.3 Kontrolli dhe Sekuestrimi </a:t>
            </a:r>
            <a:br>
              <a:rPr lang="en-US" b="1" dirty="0" smtClean="0"/>
            </a:br>
            <a:r>
              <a:rPr lang="en-US" b="1" dirty="0" smtClean="0"/>
              <a:t>Udhëzimet Praktike</a:t>
            </a:r>
            <a:endParaRPr lang="en-US" b="1"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solidFill>
                  <a:srgbClr val="000000"/>
                </a:solidFill>
                <a:latin typeface="+mj-lt"/>
                <a:ea typeface="ＭＳ Ｐゴシック" charset="0"/>
                <a:cs typeface="ＭＳ Ｐゴシック" charset="0"/>
              </a:rPr>
              <a:t>Në përfundim të këtij sesioni pjesëmarrësit do të jenë në gjendje të:</a:t>
            </a:r>
            <a:endParaRPr lang="en-GB" dirty="0">
              <a:solidFill>
                <a:srgbClr val="000000"/>
              </a:solidFill>
              <a:latin typeface="+mj-lt"/>
            </a:endParaRPr>
          </a:p>
          <a:p>
            <a:pPr lvl="0"/>
            <a:r>
              <a:rPr lang="en-GB" dirty="0" smtClean="0"/>
              <a:t>Shkruajnë një plan operacional për kontroll</a:t>
            </a:r>
          </a:p>
          <a:p>
            <a:pPr lvl="0"/>
            <a:r>
              <a:rPr lang="en-GB" dirty="0" smtClean="0"/>
              <a:t>Zhvillojnë një kontroll</a:t>
            </a:r>
            <a:endParaRPr lang="en-GB" dirty="0"/>
          </a:p>
          <a:p>
            <a:pPr lvl="0"/>
            <a:r>
              <a:rPr lang="en-GB" dirty="0" smtClean="0"/>
              <a:t>Administrojnë provat dixhitale elektronike</a:t>
            </a:r>
            <a:endParaRPr lang="en-GB" dirty="0"/>
          </a:p>
          <a:p>
            <a:pPr lvl="0"/>
            <a:r>
              <a:rPr lang="en-GB" dirty="0" smtClean="0"/>
              <a:t>Dokumentojnë dhe sigurojnë një skenë kontrolli</a:t>
            </a:r>
            <a:endParaRPr lang="en-GB" dirty="0"/>
          </a:p>
          <a:p>
            <a:pPr lvl="0"/>
            <a:r>
              <a:rPr lang="en-GB" dirty="0" smtClean="0"/>
              <a:t>Identifikojnë burimet e provave elektronike</a:t>
            </a:r>
            <a:endParaRPr lang="en-GB" dirty="0"/>
          </a:p>
          <a:p>
            <a:pPr lvl="0"/>
            <a:r>
              <a:rPr lang="en-US" dirty="0" smtClean="0"/>
              <a:t>Plotësojnë listën e provave materiale</a:t>
            </a:r>
            <a:endParaRPr lang="en-GB" dirty="0" smtClean="0"/>
          </a:p>
          <a:p>
            <a:pPr lvl="0"/>
            <a:r>
              <a:rPr lang="en-US" dirty="0" smtClean="0"/>
              <a:t>Shkruajnë një raport në varësi të kontrollit të tyre</a:t>
            </a:r>
            <a:endParaRPr lang="en-GB" dirty="0"/>
          </a:p>
        </p:txBody>
      </p:sp>
    </p:spTree>
    <p:extLst>
      <p:ext uri="{BB962C8B-B14F-4D97-AF65-F5344CB8AC3E}">
        <p14:creationId xmlns="" xmlns:p14="http://schemas.microsoft.com/office/powerpoint/2010/main" val="1363802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lgn="just">
              <a:buNone/>
            </a:pPr>
            <a:r>
              <a:rPr lang="en-US" dirty="0" smtClean="0"/>
              <a:t>Në përfundim të këtij sesioni, pjesëmarrësit do të jenë në gjendje të:</a:t>
            </a:r>
          </a:p>
          <a:p>
            <a:pPr lvl="0" algn="just"/>
            <a:r>
              <a:rPr lang="en-GB" dirty="0" smtClean="0"/>
              <a:t>Paraqesin sesi grupi i realizoi fazat e pregatitjes dhe planifikimit për kontrollin dhe sekuestrimin</a:t>
            </a:r>
            <a:endParaRPr lang="en-GB" dirty="0"/>
          </a:p>
          <a:p>
            <a:pPr lvl="0" algn="just"/>
            <a:r>
              <a:rPr lang="en-GB" dirty="0" smtClean="0"/>
              <a:t>Paraqesin sesi do të trajtojnë të dyshuarin nëse do të ishte i pranishëm në vendngjarje</a:t>
            </a:r>
            <a:endParaRPr lang="en-GB" dirty="0"/>
          </a:p>
          <a:p>
            <a:pPr lvl="0" algn="just"/>
            <a:r>
              <a:rPr lang="en-US" dirty="0" smtClean="0"/>
              <a:t>Paraqesin dhe shpjegojnë procesin e kontrollit dhe të sekuestrimit</a:t>
            </a:r>
            <a:endParaRPr lang="en-GB" dirty="0"/>
          </a:p>
          <a:p>
            <a:pPr lvl="0" algn="just"/>
            <a:r>
              <a:rPr lang="en-GB" dirty="0" smtClean="0"/>
              <a:t>Paraqesin provat materiale të gjetura që lidhen me </a:t>
            </a:r>
            <a:r>
              <a:rPr lang="en-GB" dirty="0" smtClean="0">
                <a:latin typeface="Calibri"/>
              </a:rPr>
              <a:t>çështjen</a:t>
            </a:r>
            <a:endParaRPr lang="en-GB" dirty="0"/>
          </a:p>
          <a:p>
            <a:pPr lvl="0" algn="just"/>
            <a:r>
              <a:rPr lang="en-GB" dirty="0" smtClean="0"/>
              <a:t>Shpjegojnë sesi u menaxhuan provat materiale</a:t>
            </a:r>
            <a:endParaRPr lang="en-GB" dirty="0"/>
          </a:p>
          <a:p>
            <a:pPr marL="0" indent="0">
              <a:buNone/>
            </a:pPr>
            <a:endParaRPr lang="en-US" dirty="0"/>
          </a:p>
        </p:txBody>
      </p:sp>
      <p:sp>
        <p:nvSpPr>
          <p:cNvPr id="4" name="Title 1"/>
          <p:cNvSpPr>
            <a:spLocks noGrp="1"/>
          </p:cNvSpPr>
          <p:nvPr>
            <p:ph type="title"/>
          </p:nvPr>
        </p:nvSpPr>
        <p:spPr>
          <a:xfrm>
            <a:off x="457200" y="274638"/>
            <a:ext cx="8229600" cy="1143000"/>
          </a:xfrm>
        </p:spPr>
        <p:txBody>
          <a:bodyPr>
            <a:normAutofit fontScale="90000"/>
          </a:bodyPr>
          <a:lstStyle/>
          <a:p>
            <a:r>
              <a:rPr lang="en-US" b="1" dirty="0" smtClean="0"/>
              <a:t>1.3.4 Kontrolli dhe Sekuestrimi </a:t>
            </a:r>
            <a:br>
              <a:rPr lang="en-US" b="1" dirty="0" smtClean="0"/>
            </a:br>
            <a:r>
              <a:rPr lang="en-US" b="1" dirty="0" smtClean="0"/>
              <a:t>Udhëzimet për Ushtrimet</a:t>
            </a:r>
            <a:endParaRPr lang="en-US" b="1" dirty="0"/>
          </a:p>
        </p:txBody>
      </p:sp>
    </p:spTree>
    <p:extLst>
      <p:ext uri="{BB962C8B-B14F-4D97-AF65-F5344CB8AC3E}">
        <p14:creationId xmlns="" xmlns:p14="http://schemas.microsoft.com/office/powerpoint/2010/main" val="277687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31879"/>
          </a:xfrm>
        </p:spPr>
        <p:txBody>
          <a:bodyPr>
            <a:normAutofit/>
          </a:bodyPr>
          <a:lstStyle/>
          <a:p>
            <a:r>
              <a:rPr lang="en-US" b="1" dirty="0" smtClean="0"/>
              <a:t>1.3.5 Mbyllja e Kursit</a:t>
            </a:r>
            <a:endParaRPr lang="en-US" b="1" dirty="0"/>
          </a:p>
        </p:txBody>
      </p:sp>
      <p:sp>
        <p:nvSpPr>
          <p:cNvPr id="3" name="Content Placeholder 2"/>
          <p:cNvSpPr>
            <a:spLocks noGrp="1"/>
          </p:cNvSpPr>
          <p:nvPr>
            <p:ph idx="1"/>
          </p:nvPr>
        </p:nvSpPr>
        <p:spPr>
          <a:xfrm>
            <a:off x="457200" y="1106517"/>
            <a:ext cx="8229600" cy="5751483"/>
          </a:xfrm>
        </p:spPr>
        <p:txBody>
          <a:bodyPr>
            <a:normAutofit/>
          </a:bodyPr>
          <a:lstStyle/>
          <a:p>
            <a:pPr algn="just">
              <a:buNone/>
            </a:pPr>
            <a:r>
              <a:rPr lang="en-US" sz="2353" dirty="0" smtClean="0"/>
              <a:t>Në përfundim të këtij sesioni pjesëmarrësit do të jenë në gjendje të:</a:t>
            </a:r>
            <a:endParaRPr lang="en-US" sz="2353" dirty="0"/>
          </a:p>
          <a:p>
            <a:pPr lvl="0" algn="just"/>
            <a:r>
              <a:rPr lang="en-GB" sz="2400" dirty="0" smtClean="0"/>
              <a:t>Japin vlerësimin e tyre të përshtatshëm për kursin dhe efektivitetin e tij</a:t>
            </a:r>
            <a:endParaRPr lang="en-GB" sz="2400" dirty="0"/>
          </a:p>
          <a:p>
            <a:pPr lvl="0" algn="just"/>
            <a:r>
              <a:rPr lang="en-GB" sz="2400" dirty="0" smtClean="0"/>
              <a:t>Plotësojnë formularët vlerësues të kursit të Këshillit të Evropës</a:t>
            </a:r>
          </a:p>
          <a:p>
            <a:pPr lvl="0" algn="just"/>
            <a:r>
              <a:rPr lang="en-GB" sz="2400" dirty="0" smtClean="0"/>
              <a:t>Identifikojnë çështjet e mbetura për tu trajtuar me qëllim që të zhvillojnë kursin në nivel kombëtar</a:t>
            </a:r>
          </a:p>
          <a:p>
            <a:pPr lvl="0" algn="just"/>
            <a:r>
              <a:rPr lang="en-GB" sz="2353" dirty="0" smtClean="0"/>
              <a:t>Përshkruajnë veprimet e pas kursit të nevojshme për përgatitjen e materialeve për zhvillimin e tij në nivel kombëtar</a:t>
            </a:r>
            <a:endParaRPr lang="en-GB" sz="2353" dirty="0"/>
          </a:p>
          <a:p>
            <a:pPr algn="just"/>
            <a:r>
              <a:rPr lang="en-GB" sz="2400" dirty="0" smtClean="0"/>
              <a:t>Identifikojnë nivelin tjetër të të mësuarit për të cilin kanë nevojë për përmirësimin e njohurive dhe aftësive të tyre në këtë fushë</a:t>
            </a:r>
            <a:r>
              <a:rPr lang="en-GB" sz="2353" dirty="0" smtClean="0"/>
              <a:t>.</a:t>
            </a:r>
            <a:endParaRPr lang="en-US" sz="2600" dirty="0"/>
          </a:p>
        </p:txBody>
      </p:sp>
    </p:spTree>
    <p:extLst>
      <p:ext uri="{BB962C8B-B14F-4D97-AF65-F5344CB8AC3E}">
        <p14:creationId xmlns="" xmlns:p14="http://schemas.microsoft.com/office/powerpoint/2010/main" val="4017288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7022" cy="923330"/>
          </a:xfrm>
          <a:prstGeom prst="rect">
            <a:avLst/>
          </a:prstGeom>
          <a:noFill/>
        </p:spPr>
        <p:txBody>
          <a:bodyPr wrap="none" rtlCol="0">
            <a:spAutoFit/>
          </a:bodyPr>
          <a:lstStyle/>
          <a:p>
            <a:r>
              <a:rPr lang="en-GB" sz="5400" b="1" dirty="0" smtClean="0"/>
              <a:t> P y e t j e</a:t>
            </a:r>
            <a:endParaRPr lang="en-GB" sz="5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smtClean="0">
                <a:solidFill>
                  <a:schemeClr val="accent1">
                    <a:lumMod val="25000"/>
                  </a:schemeClr>
                </a:solidFill>
                <a:latin typeface="Calibri" pitchFamily="34" charset="0"/>
              </a:rPr>
              <a:t>Përmbledhje</a:t>
            </a:r>
            <a:endParaRPr lang="en-US"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en-US" sz="2800" dirty="0" smtClean="0"/>
              <a:t>Në përfundim të këtij sesioni pjesëmarrësit do të jenë në gjendje të:</a:t>
            </a:r>
          </a:p>
          <a:p>
            <a:pPr lvl="0"/>
            <a:r>
              <a:rPr lang="en-GB" sz="2600" dirty="0" smtClean="0"/>
              <a:t>Identifikojnë trajnerët dhe pjesëmarrësit e tjerë</a:t>
            </a:r>
          </a:p>
          <a:p>
            <a:pPr lvl="0"/>
            <a:r>
              <a:rPr lang="en-GB" sz="2600" dirty="0" smtClean="0"/>
              <a:t>Diskutojnë synimin e përgjithshëm të kursit</a:t>
            </a:r>
          </a:p>
          <a:p>
            <a:pPr lvl="0"/>
            <a:r>
              <a:rPr lang="en-GB" sz="2600" dirty="0" smtClean="0"/>
              <a:t>Shpjegojnë se pse është i domosdoshëm ky kurs</a:t>
            </a:r>
          </a:p>
          <a:p>
            <a:pPr lvl="0"/>
            <a:r>
              <a:rPr lang="en-GB" sz="2600" dirty="0" smtClean="0"/>
              <a:t>Rendisin pjesët përbërëse të axhendës dhe aktiviteteve të kursit</a:t>
            </a:r>
          </a:p>
          <a:p>
            <a:pPr lvl="0"/>
            <a:r>
              <a:rPr lang="en-GB" sz="2600" dirty="0" smtClean="0"/>
              <a:t>Rendisin procedurat e sigurisë dhe shëndetit për vendin e zhvillimit të kursit </a:t>
            </a:r>
            <a:endParaRPr lang="en-US" sz="2600" b="1" dirty="0" smtClean="0"/>
          </a:p>
          <a:p>
            <a:pPr>
              <a:buFont typeface="Wingdings" charset="2"/>
              <a:buChar char="²"/>
            </a:pPr>
            <a:endParaRPr lang="en-US" sz="2600" dirty="0" smtClean="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fontScale="90000"/>
          </a:bodyPr>
          <a:lstStyle/>
          <a:p>
            <a:r>
              <a:rPr lang="en-US" b="1" dirty="0" smtClean="0"/>
              <a:t>Përmbledhje e Objektivave të Sesionit</a:t>
            </a:r>
            <a:endParaRPr lang="en-US" b="1" dirty="0"/>
          </a:p>
        </p:txBody>
      </p:sp>
      <p:pic>
        <p:nvPicPr>
          <p:cNvPr id="5" name="Picture 4"/>
          <p:cNvPicPr>
            <a:picLocks noChangeAspect="1"/>
          </p:cNvPicPr>
          <p:nvPr/>
        </p:nvPicPr>
        <p:blipFill>
          <a:blip r:embed="rId2"/>
          <a:stretch>
            <a:fillRect/>
          </a:stretch>
        </p:blipFill>
        <p:spPr>
          <a:xfrm>
            <a:off x="0" y="5467350"/>
            <a:ext cx="2393951" cy="1308099"/>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7022" cy="923330"/>
          </a:xfrm>
          <a:prstGeom prst="rect">
            <a:avLst/>
          </a:prstGeom>
          <a:noFill/>
        </p:spPr>
        <p:txBody>
          <a:bodyPr wrap="none" rtlCol="0">
            <a:spAutoFit/>
          </a:bodyPr>
          <a:lstStyle/>
          <a:p>
            <a:r>
              <a:rPr lang="en-GB" sz="5400" b="1" dirty="0" smtClean="0"/>
              <a:t> P y e t j e</a:t>
            </a:r>
            <a:endParaRPr lang="en-GB" sz="5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smtClean="0"/>
              <a:t> Sfondi i Kursit të Trajnimit</a:t>
            </a:r>
            <a:endParaRPr lang="en-US" b="1" dirty="0"/>
          </a:p>
        </p:txBody>
      </p:sp>
      <p:sp>
        <p:nvSpPr>
          <p:cNvPr id="3" name="Content Placeholder 2"/>
          <p:cNvSpPr>
            <a:spLocks noGrp="1"/>
          </p:cNvSpPr>
          <p:nvPr>
            <p:ph idx="1"/>
          </p:nvPr>
        </p:nvSpPr>
        <p:spPr>
          <a:xfrm>
            <a:off x="457200" y="2033337"/>
            <a:ext cx="8229600" cy="3822008"/>
          </a:xfrm>
        </p:spPr>
        <p:txBody>
          <a:bodyPr>
            <a:normAutofit lnSpcReduction="10000"/>
          </a:bodyPr>
          <a:lstStyle/>
          <a:p>
            <a:pPr algn="just"/>
            <a:r>
              <a:rPr lang="sq-AL" sz="3600" dirty="0" smtClean="0"/>
              <a:t>Kursi titullohet “</a:t>
            </a:r>
            <a:r>
              <a:rPr lang="sq-AL" sz="3600" b="1" dirty="0" smtClean="0"/>
              <a:t>Trajnim </a:t>
            </a:r>
            <a:r>
              <a:rPr lang="sq-AL" sz="3600" b="1" dirty="0" smtClean="0"/>
              <a:t>për Grupet Hetimore të Autoriteteve të Zbatimit të </a:t>
            </a:r>
            <a:r>
              <a:rPr lang="sq-AL" sz="3600" b="1" dirty="0" smtClean="0"/>
              <a:t>Ligjit</a:t>
            </a:r>
            <a:r>
              <a:rPr lang="sq-AL" sz="3600" dirty="0" smtClean="0"/>
              <a:t>” dhe është zhvilluar si produkt i Projektit të Përbashkët të Bashkimit Evropian/Këshillit të Evropës për Bashkëpunimin Rajonal kundër Krimit </a:t>
            </a:r>
            <a:r>
              <a:rPr lang="sq-AL" sz="3600" dirty="0" err="1" smtClean="0"/>
              <a:t>Kibernetik</a:t>
            </a:r>
            <a:r>
              <a:rPr lang="sq-AL" sz="3600" dirty="0" smtClean="0"/>
              <a:t> në rajonin e IPA-s.</a:t>
            </a:r>
            <a:endParaRPr lang="sq-AL" sz="36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 </a:t>
            </a:r>
            <a:r>
              <a:rPr lang="en-US" b="1" dirty="0" err="1" smtClean="0"/>
              <a:t>Synimi</a:t>
            </a:r>
            <a:r>
              <a:rPr lang="en-US" b="1" dirty="0" smtClean="0"/>
              <a:t> </a:t>
            </a:r>
            <a:r>
              <a:rPr lang="en-US" b="1" dirty="0" err="1" smtClean="0"/>
              <a:t>i</a:t>
            </a:r>
            <a:r>
              <a:rPr lang="en-US" b="1" dirty="0" smtClean="0"/>
              <a:t> </a:t>
            </a:r>
            <a:r>
              <a:rPr lang="en-US" b="1" dirty="0" err="1" smtClean="0"/>
              <a:t>Sesionit</a:t>
            </a:r>
            <a:endParaRPr lang="en-US" b="1" dirty="0"/>
          </a:p>
        </p:txBody>
      </p:sp>
      <p:sp>
        <p:nvSpPr>
          <p:cNvPr id="3" name="Content Placeholder 2"/>
          <p:cNvSpPr>
            <a:spLocks noGrp="1"/>
          </p:cNvSpPr>
          <p:nvPr>
            <p:ph idx="1"/>
          </p:nvPr>
        </p:nvSpPr>
        <p:spPr>
          <a:xfrm>
            <a:off x="457200" y="1305440"/>
            <a:ext cx="8229600" cy="4884299"/>
          </a:xfrm>
        </p:spPr>
        <p:txBody>
          <a:bodyPr>
            <a:normAutofit fontScale="92500" lnSpcReduction="20000"/>
          </a:bodyPr>
          <a:lstStyle/>
          <a:p>
            <a:pPr marL="355600" algn="just"/>
            <a:r>
              <a:rPr lang="sq-AL" sz="3600" dirty="0" smtClean="0"/>
              <a:t>Të pajisë pjesëmarrësit me informacion për nevojën për këtë kurs trajnimi, dhe synimin dhe objektivat e tij. </a:t>
            </a:r>
          </a:p>
          <a:p>
            <a:pPr marL="355600" algn="just"/>
            <a:r>
              <a:rPr lang="sq-AL" sz="3600" dirty="0" smtClean="0"/>
              <a:t>Të garantojë se pjesëmarrësit kanë informacion të mjaftueshëm për programin e aktiviteteve dhe </a:t>
            </a:r>
            <a:r>
              <a:rPr lang="sq-AL" sz="3600" dirty="0" err="1" smtClean="0"/>
              <a:t>axhendën</a:t>
            </a:r>
            <a:r>
              <a:rPr lang="sq-AL" sz="3600" dirty="0" smtClean="0"/>
              <a:t>.  </a:t>
            </a:r>
          </a:p>
          <a:p>
            <a:pPr marL="355600" algn="just"/>
            <a:r>
              <a:rPr lang="sq-AL" sz="3600" dirty="0" smtClean="0"/>
              <a:t>Të japë informacion për çështjet e shëndetit, sigurisë dhe ato administrative të kursit. </a:t>
            </a:r>
          </a:p>
          <a:p>
            <a:pPr marL="355600" algn="just"/>
            <a:r>
              <a:rPr lang="sq-AL" sz="3600" dirty="0" smtClean="0"/>
              <a:t>Të njohë pjesëmarrësit me trajnerët dhe pjesëmarrësit e tjerë.</a:t>
            </a:r>
          </a:p>
          <a:p>
            <a:endParaRPr lang="en-US"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7942339" cy="4891767"/>
          </a:xfrm>
        </p:spPr>
        <p:txBody>
          <a:bodyPr>
            <a:normAutofit/>
          </a:bodyPr>
          <a:lstStyle/>
          <a:p>
            <a:pPr marL="0" indent="12700">
              <a:buNone/>
            </a:pPr>
            <a:r>
              <a:rPr lang="en-US" dirty="0" smtClean="0"/>
              <a:t>Në përfundim të këtij sesioni pjesëmarrësit do të jenë në gjendje të:</a:t>
            </a:r>
          </a:p>
          <a:p>
            <a:pPr lvl="0"/>
            <a:r>
              <a:rPr lang="en-GB" sz="2800" dirty="0" smtClean="0"/>
              <a:t>Identifikojnë trajnerët dhe pjesëmarrësit e tjerë</a:t>
            </a:r>
          </a:p>
          <a:p>
            <a:pPr lvl="0"/>
            <a:r>
              <a:rPr lang="en-GB" sz="2800" dirty="0" smtClean="0"/>
              <a:t>Diskutojnë synimin e përgjithshëm të kursit</a:t>
            </a:r>
          </a:p>
          <a:p>
            <a:pPr lvl="0"/>
            <a:r>
              <a:rPr lang="en-GB" sz="2800" dirty="0" smtClean="0"/>
              <a:t>Shpjegojnë pse është i domosdoshëm ky kurs</a:t>
            </a:r>
          </a:p>
          <a:p>
            <a:pPr lvl="0"/>
            <a:r>
              <a:rPr lang="en-GB" sz="2800" dirty="0" smtClean="0"/>
              <a:t>Rendisin pjesët përbërëse të axhendës dhe aktiviteteve të kursit</a:t>
            </a:r>
          </a:p>
          <a:p>
            <a:pPr lvl="0"/>
            <a:r>
              <a:rPr lang="en-GB" sz="2800" dirty="0" smtClean="0"/>
              <a:t>Rendisin procedurat e shëndetit dhe të sigurisë për vendin e trajnimit </a:t>
            </a:r>
            <a:endParaRPr lang="en-US" sz="2800" b="1" dirty="0" smtClean="0"/>
          </a:p>
          <a:p>
            <a:pPr>
              <a:buFont typeface="Wingdings" charset="2"/>
              <a:buChar char="²"/>
            </a:pPr>
            <a:endParaRPr lang="en-US" sz="2800" dirty="0" smtClean="0"/>
          </a:p>
          <a:p>
            <a:pPr>
              <a:buFont typeface="Wingdings" charset="2"/>
              <a:buChar char="²"/>
            </a:pPr>
            <a:endParaRPr lang="en-US" sz="2800" dirty="0"/>
          </a:p>
        </p:txBody>
      </p:sp>
      <p:sp>
        <p:nvSpPr>
          <p:cNvPr id="4" name="Title 1"/>
          <p:cNvSpPr>
            <a:spLocks noGrp="1"/>
          </p:cNvSpPr>
          <p:nvPr>
            <p:ph type="title"/>
          </p:nvPr>
        </p:nvSpPr>
        <p:spPr>
          <a:xfrm>
            <a:off x="457200" y="274638"/>
            <a:ext cx="8229600" cy="773266"/>
          </a:xfrm>
        </p:spPr>
        <p:txBody>
          <a:bodyPr/>
          <a:lstStyle/>
          <a:p>
            <a:r>
              <a:rPr lang="en-US" b="1" dirty="0" err="1" smtClean="0"/>
              <a:t>Objektivat</a:t>
            </a:r>
            <a:r>
              <a:rPr lang="en-US" b="1" dirty="0" smtClean="0"/>
              <a:t> e </a:t>
            </a:r>
            <a:r>
              <a:rPr lang="en-US" b="1" dirty="0" err="1" smtClean="0"/>
              <a:t>Sesionit</a:t>
            </a:r>
            <a:endParaRPr lang="en-US" b="1" dirty="0"/>
          </a:p>
        </p:txBody>
      </p:sp>
      <p:pic>
        <p:nvPicPr>
          <p:cNvPr id="5" name="Picture 4"/>
          <p:cNvPicPr>
            <a:picLocks noChangeAspect="1"/>
          </p:cNvPicPr>
          <p:nvPr/>
        </p:nvPicPr>
        <p:blipFill>
          <a:blip r:embed="rId2"/>
          <a:stretch>
            <a:fillRect/>
          </a:stretch>
        </p:blipFill>
        <p:spPr>
          <a:xfrm>
            <a:off x="1" y="5547450"/>
            <a:ext cx="1845354" cy="122799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normAutofit/>
          </a:bodyPr>
          <a:lstStyle/>
          <a:p>
            <a:r>
              <a:rPr lang="en-US" b="1" dirty="0" smtClean="0"/>
              <a:t>Pse është i nevojshëm ky Trajnim</a:t>
            </a:r>
            <a:endParaRPr lang="en-US" b="1" dirty="0"/>
          </a:p>
        </p:txBody>
      </p:sp>
      <p:sp>
        <p:nvSpPr>
          <p:cNvPr id="3" name="Content Placeholder 2"/>
          <p:cNvSpPr>
            <a:spLocks noGrp="1"/>
          </p:cNvSpPr>
          <p:nvPr>
            <p:ph idx="1"/>
          </p:nvPr>
        </p:nvSpPr>
        <p:spPr>
          <a:xfrm>
            <a:off x="457200" y="1242028"/>
            <a:ext cx="8229600" cy="5310477"/>
          </a:xfrm>
        </p:spPr>
        <p:txBody>
          <a:bodyPr>
            <a:normAutofit fontScale="92500" lnSpcReduction="20000"/>
          </a:bodyPr>
          <a:lstStyle/>
          <a:p>
            <a:pPr algn="just"/>
            <a:r>
              <a:rPr lang="en-GB" dirty="0" smtClean="0"/>
              <a:t>Provat elektronike luajnë një rol në pothuaj çdo lloj të hetimeve penale. Roli i grupit të hetimit që shkon i pari në vendngjarje është i rëndësishëm në njohjen dhe trajtimin e këtyre llojeve të provave në një mënyrë të tillë që të jenë të pranueshme në sistemin e drejtësisë penale.  </a:t>
            </a:r>
          </a:p>
          <a:p>
            <a:pPr algn="just"/>
            <a:r>
              <a:rPr lang="en-GB" dirty="0" smtClean="0"/>
              <a:t>Këshilli i Evropës ka zhvilluar një guidë të praktikave të mira për provat elektronike për mbështetjen e vendeve në zhvillimin e praktikave dhe procedurave të tyre.   </a:t>
            </a:r>
          </a:p>
          <a:p>
            <a:pPr algn="just"/>
            <a:r>
              <a:rPr lang="en-GB" dirty="0" smtClean="0"/>
              <a:t>Ky kurs kërkon të ndihmojë vendet në zhvillimin e trajnimit përkatës për grupet e hetimit që shkojnë të parët në vendngjarje në këtë kontekst.</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err="1" smtClean="0"/>
              <a:t>Synimi</a:t>
            </a:r>
            <a:r>
              <a:rPr lang="en-US" b="1" dirty="0" smtClean="0"/>
              <a:t> </a:t>
            </a:r>
            <a:r>
              <a:rPr lang="en-US" b="1" dirty="0" err="1" smtClean="0"/>
              <a:t>i</a:t>
            </a:r>
            <a:r>
              <a:rPr lang="en-US" b="1" dirty="0" smtClean="0"/>
              <a:t> </a:t>
            </a:r>
            <a:r>
              <a:rPr lang="en-US" b="1" dirty="0" err="1" smtClean="0"/>
              <a:t>Kursit</a:t>
            </a:r>
            <a:endParaRPr lang="en-US" b="1" dirty="0"/>
          </a:p>
        </p:txBody>
      </p:sp>
      <p:sp>
        <p:nvSpPr>
          <p:cNvPr id="3" name="Content Placeholder 2"/>
          <p:cNvSpPr>
            <a:spLocks noGrp="1"/>
          </p:cNvSpPr>
          <p:nvPr>
            <p:ph idx="1"/>
          </p:nvPr>
        </p:nvSpPr>
        <p:spPr>
          <a:xfrm>
            <a:off x="457200" y="1225515"/>
            <a:ext cx="8229600" cy="5363849"/>
          </a:xfrm>
        </p:spPr>
        <p:txBody>
          <a:bodyPr>
            <a:noAutofit/>
          </a:bodyPr>
          <a:lstStyle/>
          <a:p>
            <a:pPr algn="just"/>
            <a:r>
              <a:rPr lang="en-GB" dirty="0" smtClean="0"/>
              <a:t>Ky kurs është hartuar t’ju japë grupeve hetimore të autoriteteve të zbatimit të ligjit njohuritë dhe aftësitë që të njohin dhe trajtojnë provat elektronike në një mënyrë të tillë që ato prova të ruhen për ekzaminim të mëtejshëm, duke e ruajtur integritetin e tyre. Kursi do të japë informacion procedural dhe praktik për këtë çështje dhe do të përqëndrohet në sesi këto çështje ndikojnë në punën e përditshme të pjesëmarrësve.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0"/>
            <a:ext cx="8610600" cy="1117600"/>
          </a:xfrm>
        </p:spPr>
        <p:txBody>
          <a:bodyPr>
            <a:noAutofit/>
          </a:bodyPr>
          <a:lstStyle/>
          <a:p>
            <a:r>
              <a:rPr lang="en-GB" sz="3800" b="1" dirty="0" smtClean="0"/>
              <a:t>Axhenda e </a:t>
            </a:r>
            <a:r>
              <a:rPr lang="en-GB" sz="3800" b="1" dirty="0" err="1" smtClean="0"/>
              <a:t>Trajnimit</a:t>
            </a:r>
            <a:r>
              <a:rPr lang="en-GB" sz="3800" b="1" dirty="0" smtClean="0"/>
              <a:t> </a:t>
            </a:r>
            <a:r>
              <a:rPr lang="en-GB" sz="3800" b="1" dirty="0" err="1" smtClean="0"/>
              <a:t>për</a:t>
            </a:r>
            <a:r>
              <a:rPr lang="en-GB" sz="3800" b="1" dirty="0" smtClean="0"/>
              <a:t> </a:t>
            </a:r>
            <a:r>
              <a:rPr lang="en-GB" sz="3800" b="1" dirty="0" err="1" smtClean="0"/>
              <a:t>Grupin</a:t>
            </a:r>
            <a:r>
              <a:rPr lang="en-GB" sz="3800" b="1" dirty="0" smtClean="0"/>
              <a:t> </a:t>
            </a:r>
            <a:r>
              <a:rPr lang="en-GB" sz="3800" b="1" dirty="0" err="1" smtClean="0"/>
              <a:t>Hetimor</a:t>
            </a:r>
            <a:r>
              <a:rPr lang="en-GB" sz="3800" b="1" dirty="0" smtClean="0"/>
              <a:t> </a:t>
            </a:r>
            <a:r>
              <a:rPr lang="en-GB" sz="3800" b="1" dirty="0" err="1" smtClean="0"/>
              <a:t>në</a:t>
            </a:r>
            <a:r>
              <a:rPr lang="en-GB" sz="3800" b="1" dirty="0" smtClean="0"/>
              <a:t> </a:t>
            </a:r>
            <a:r>
              <a:rPr lang="en-GB" sz="3800" b="1" dirty="0" err="1" smtClean="0"/>
              <a:t>Vendngjarje</a:t>
            </a:r>
            <a:endParaRPr lang="en-US" sz="3800" b="1" dirty="0"/>
          </a:p>
        </p:txBody>
      </p:sp>
      <p:pic>
        <p:nvPicPr>
          <p:cNvPr id="4" name="Picture 2" descr="C:\Users\JB\Desktop\Untitled.jpg"/>
          <p:cNvPicPr>
            <a:picLocks noChangeAspect="1" noChangeArrowheads="1"/>
          </p:cNvPicPr>
          <p:nvPr/>
        </p:nvPicPr>
        <p:blipFill>
          <a:blip r:embed="rId2"/>
          <a:srcRect/>
          <a:stretch>
            <a:fillRect/>
          </a:stretch>
        </p:blipFill>
        <p:spPr bwMode="auto">
          <a:xfrm>
            <a:off x="598488" y="1254642"/>
            <a:ext cx="8215903" cy="4518837"/>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2937022" cy="923330"/>
          </a:xfrm>
          <a:prstGeom prst="rect">
            <a:avLst/>
          </a:prstGeom>
          <a:noFill/>
        </p:spPr>
        <p:txBody>
          <a:bodyPr wrap="none" rtlCol="0">
            <a:spAutoFit/>
          </a:bodyPr>
          <a:lstStyle/>
          <a:p>
            <a:r>
              <a:rPr lang="en-GB" sz="5400" b="1" dirty="0" smtClean="0"/>
              <a:t> P y e t j e</a:t>
            </a:r>
            <a:endParaRPr lang="en-GB" sz="5400" b="1" dirty="0"/>
          </a:p>
        </p:txBody>
      </p:sp>
    </p:spTree>
    <p:extLst>
      <p:ext uri="{BB962C8B-B14F-4D97-AF65-F5344CB8AC3E}">
        <p14:creationId xmlns="" xmlns:p14="http://schemas.microsoft.com/office/powerpoint/2010/main" val="1540842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174</TotalTime>
  <Words>1413</Words>
  <Application>Microsoft Office PowerPoint</Application>
  <PresentationFormat>On-screen Show (4:3)</PresentationFormat>
  <Paragraphs>151</Paragraphs>
  <Slides>28</Slides>
  <Notes>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Trajnim për Grupet Hetimore të Autoriteteve të Zbatimit të Ligjit</vt:lpstr>
      <vt:lpstr>Shëndeti dhe Siguria</vt:lpstr>
      <vt:lpstr> Sfondi i Kursit të Trajnimit</vt:lpstr>
      <vt:lpstr> Synimi i Sesionit</vt:lpstr>
      <vt:lpstr>Objektivat e Sesionit</vt:lpstr>
      <vt:lpstr>Pse është i nevojshëm ky Trajnim</vt:lpstr>
      <vt:lpstr>Synimi i Kursit</vt:lpstr>
      <vt:lpstr>Axhenda e Trajnimit për Grupin Hetimor në Vendngjarje</vt:lpstr>
      <vt:lpstr>Slide 9</vt:lpstr>
      <vt:lpstr>Slide 10</vt:lpstr>
      <vt:lpstr>Akullthyerësit</vt:lpstr>
      <vt:lpstr>Prezantimet</vt:lpstr>
      <vt:lpstr>Slide 13</vt:lpstr>
      <vt:lpstr>Slide 14</vt:lpstr>
      <vt:lpstr>Slide 15</vt:lpstr>
      <vt:lpstr>1.1.2 – Njohja me Parimet dhe Procedurat e Provave Elektronike</vt:lpstr>
      <vt:lpstr>1.1.3 &amp; 1.1.4 Burimet e Provave</vt:lpstr>
      <vt:lpstr>1.2.1 &amp; 1.3.1 Rishikimet Ditore</vt:lpstr>
      <vt:lpstr>1.2.2 Kontrolli dhe Sekuestrimi</vt:lpstr>
      <vt:lpstr>1.2.3 Kontrolli dhe Sekuestrimi – Pjesa 1</vt:lpstr>
      <vt:lpstr>1.2.3  Kontrolli dhe Sekuestrimi – Pjesa 2</vt:lpstr>
      <vt:lpstr>1.3.2 &amp; 1.3.3 Kontrolli dhe Sekuestrimi  Udhëzimet Praktike</vt:lpstr>
      <vt:lpstr>1.3.4 Kontrolli dhe Sekuestrimi  Udhëzimet për Ushtrimet</vt:lpstr>
      <vt:lpstr>1.3.5 Mbyllja e Kursit</vt:lpstr>
      <vt:lpstr>Slide 25</vt:lpstr>
      <vt:lpstr>Slide 26</vt:lpstr>
      <vt:lpstr>Përmbledhje e Objektivave të Sesionit</vt:lpstr>
      <vt:lpstr>Slide 28</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perdorues</cp:lastModifiedBy>
  <cp:revision>60</cp:revision>
  <cp:lastPrinted>2012-02-06T12:03:55Z</cp:lastPrinted>
  <dcterms:created xsi:type="dcterms:W3CDTF">2012-01-27T12:20:24Z</dcterms:created>
  <dcterms:modified xsi:type="dcterms:W3CDTF">2013-07-29T11:26:20Z</dcterms:modified>
</cp:coreProperties>
</file>